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93" r:id="rId8"/>
    <p:sldId id="262" r:id="rId9"/>
    <p:sldId id="263" r:id="rId10"/>
    <p:sldId id="287" r:id="rId11"/>
    <p:sldId id="265" r:id="rId12"/>
    <p:sldId id="294" r:id="rId13"/>
    <p:sldId id="266" r:id="rId14"/>
    <p:sldId id="267" r:id="rId15"/>
    <p:sldId id="268" r:id="rId16"/>
    <p:sldId id="288" r:id="rId17"/>
    <p:sldId id="270" r:id="rId18"/>
    <p:sldId id="290" r:id="rId19"/>
    <p:sldId id="272" r:id="rId20"/>
    <p:sldId id="273" r:id="rId21"/>
    <p:sldId id="274" r:id="rId22"/>
    <p:sldId id="291" r:id="rId23"/>
    <p:sldId id="292" r:id="rId24"/>
    <p:sldId id="277" r:id="rId25"/>
    <p:sldId id="278" r:id="rId26"/>
    <p:sldId id="279" r:id="rId27"/>
    <p:sldId id="280" r:id="rId28"/>
  </p:sldIdLst>
  <p:sldSz cx="18288000" cy="10287000"/>
  <p:notesSz cx="6858000" cy="9144000"/>
  <p:embeddedFontLst>
    <p:embeddedFont>
      <p:font typeface="Black Mango" panose="02020A03060303060403" pitchFamily="18" charset="77"/>
      <p:regular r:id="rId29"/>
    </p:embeddedFont>
    <p:embeddedFont>
      <p:font typeface="Black Mango Bold" panose="02020A03060303060403" pitchFamily="18" charset="77"/>
      <p:regular r:id="rId30"/>
      <p:bold r:id="rId31"/>
    </p:embeddedFont>
    <p:embeddedFont>
      <p:font typeface="JUST Sans" pitchFamily="2" charset="77"/>
      <p:regular r:id="rId32"/>
    </p:embeddedFont>
    <p:embeddedFont>
      <p:font typeface="JUST Sans Ultra-Bold" pitchFamily="2" charset="77"/>
      <p:regular r:id="rId33"/>
      <p:bold r:id="rId34"/>
    </p:embeddedFont>
    <p:embeddedFont>
      <p:font typeface="Neue Einstellung" pitchFamily="2" charset="77"/>
      <p:regular r:id="rId35"/>
    </p:embeddedFont>
    <p:embeddedFont>
      <p:font typeface="Neue Einstellung Bold" pitchFamily="2" charset="77"/>
      <p:regular r:id="rId36"/>
      <p:bold r:id="rId37"/>
    </p:embeddedFont>
    <p:embeddedFont>
      <p:font typeface="Open Sauce" pitchFamily="2" charset="77"/>
      <p:regular r:id="rId38"/>
    </p:embeddedFont>
    <p:embeddedFont>
      <p:font typeface="Open Sauce Bold" pitchFamily="2" charset="77"/>
      <p:regular r:id="rId39"/>
      <p:bold r:id="rId40"/>
    </p:embeddedFont>
    <p:embeddedFont>
      <p:font typeface="Open Sauce Light" pitchFamily="2" charset="77"/>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75" autoAdjust="0"/>
    <p:restoredTop sz="94686" autoAdjust="0"/>
  </p:normalViewPr>
  <p:slideViewPr>
    <p:cSldViewPr>
      <p:cViewPr>
        <p:scale>
          <a:sx n="65" d="100"/>
          <a:sy n="65" d="100"/>
        </p:scale>
        <p:origin x="1520" y="2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1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11/11/25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sv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15.jpe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43.sv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333907" y="9258300"/>
            <a:ext cx="7886437" cy="854919"/>
            <a:chOff x="0" y="0"/>
            <a:chExt cx="1908122" cy="206847"/>
          </a:xfrm>
        </p:grpSpPr>
        <p:sp>
          <p:nvSpPr>
            <p:cNvPr id="3" name="Freeform 3"/>
            <p:cNvSpPr/>
            <p:nvPr/>
          </p:nvSpPr>
          <p:spPr>
            <a:xfrm>
              <a:off x="0" y="0"/>
              <a:ext cx="1908122" cy="206847"/>
            </a:xfrm>
            <a:custGeom>
              <a:avLst/>
              <a:gdLst/>
              <a:ahLst/>
              <a:cxnLst/>
              <a:rect l="l" t="t" r="r" b="b"/>
              <a:pathLst>
                <a:path w="1908122" h="206847">
                  <a:moveTo>
                    <a:pt x="50065" y="0"/>
                  </a:moveTo>
                  <a:lnTo>
                    <a:pt x="1858056" y="0"/>
                  </a:lnTo>
                  <a:cubicBezTo>
                    <a:pt x="1885707" y="0"/>
                    <a:pt x="1908122" y="22415"/>
                    <a:pt x="1908122" y="50065"/>
                  </a:cubicBezTo>
                  <a:lnTo>
                    <a:pt x="1908122" y="156782"/>
                  </a:lnTo>
                  <a:cubicBezTo>
                    <a:pt x="1908122" y="184432"/>
                    <a:pt x="1885707" y="206847"/>
                    <a:pt x="1858056" y="206847"/>
                  </a:cubicBezTo>
                  <a:lnTo>
                    <a:pt x="50065" y="206847"/>
                  </a:lnTo>
                  <a:cubicBezTo>
                    <a:pt x="22415" y="206847"/>
                    <a:pt x="0" y="184432"/>
                    <a:pt x="0" y="156782"/>
                  </a:cubicBezTo>
                  <a:lnTo>
                    <a:pt x="0" y="50065"/>
                  </a:lnTo>
                  <a:cubicBezTo>
                    <a:pt x="0" y="22415"/>
                    <a:pt x="22415" y="0"/>
                    <a:pt x="50065" y="0"/>
                  </a:cubicBezTo>
                  <a:close/>
                </a:path>
              </a:pathLst>
            </a:custGeom>
            <a:solidFill>
              <a:srgbClr val="000000">
                <a:alpha val="0"/>
              </a:srgbClr>
            </a:solidFill>
            <a:ln w="28575" cap="rnd">
              <a:gradFill>
                <a:gsLst>
                  <a:gs pos="0">
                    <a:srgbClr val="421BFF">
                      <a:alpha val="100000"/>
                    </a:srgbClr>
                  </a:gs>
                  <a:gs pos="50000">
                    <a:srgbClr val="17CEFF">
                      <a:alpha val="100000"/>
                    </a:srgbClr>
                  </a:gs>
                  <a:gs pos="100000">
                    <a:srgbClr val="D817FF">
                      <a:alpha val="100000"/>
                    </a:srgbClr>
                  </a:gs>
                </a:gsLst>
                <a:lin ang="0"/>
              </a:gradFill>
              <a:prstDash val="solid"/>
              <a:round/>
            </a:ln>
          </p:spPr>
          <p:txBody>
            <a:bodyPr/>
            <a:lstStyle/>
            <a:p>
              <a:endParaRPr lang="en-US"/>
            </a:p>
          </p:txBody>
        </p:sp>
        <p:sp>
          <p:nvSpPr>
            <p:cNvPr id="4" name="TextBox 4"/>
            <p:cNvSpPr txBox="1"/>
            <p:nvPr/>
          </p:nvSpPr>
          <p:spPr>
            <a:xfrm>
              <a:off x="0" y="-38100"/>
              <a:ext cx="1908122" cy="24494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6508151" y="5462403"/>
            <a:ext cx="5621365" cy="3354439"/>
          </a:xfrm>
          <a:custGeom>
            <a:avLst/>
            <a:gdLst/>
            <a:ahLst/>
            <a:cxnLst/>
            <a:rect l="l" t="t" r="r" b="b"/>
            <a:pathLst>
              <a:path w="5621365" h="3354439">
                <a:moveTo>
                  <a:pt x="0" y="0"/>
                </a:moveTo>
                <a:lnTo>
                  <a:pt x="5621365" y="0"/>
                </a:lnTo>
                <a:lnTo>
                  <a:pt x="5621365" y="3354439"/>
                </a:lnTo>
                <a:lnTo>
                  <a:pt x="0" y="3354439"/>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5626598" y="9396696"/>
            <a:ext cx="7301055" cy="957972"/>
          </a:xfrm>
          <a:prstGeom prst="rect">
            <a:avLst/>
          </a:prstGeom>
        </p:spPr>
        <p:txBody>
          <a:bodyPr lIns="0" tIns="0" rIns="0" bIns="0" rtlCol="0" anchor="t">
            <a:spAutoFit/>
          </a:bodyPr>
          <a:lstStyle/>
          <a:p>
            <a:pPr algn="ctr">
              <a:lnSpc>
                <a:spcPts val="3898"/>
              </a:lnSpc>
            </a:pPr>
            <a:r>
              <a:rPr lang="en-US" sz="2784">
                <a:solidFill>
                  <a:srgbClr val="000000"/>
                </a:solidFill>
                <a:latin typeface="Open Sauce"/>
                <a:ea typeface="Open Sauce"/>
                <a:cs typeface="Open Sauce"/>
                <a:sym typeface="Open Sauce"/>
              </a:rPr>
              <a:t>María Gragera Garcés</a:t>
            </a:r>
          </a:p>
          <a:p>
            <a:pPr algn="ctr">
              <a:lnSpc>
                <a:spcPts val="3898"/>
              </a:lnSpc>
              <a:spcBef>
                <a:spcPct val="0"/>
              </a:spcBef>
            </a:pPr>
            <a:endParaRPr lang="en-US" sz="2784">
              <a:solidFill>
                <a:srgbClr val="000000"/>
              </a:solidFill>
              <a:latin typeface="Open Sauce"/>
              <a:ea typeface="Open Sauce"/>
              <a:cs typeface="Open Sauce"/>
              <a:sym typeface="Open Sauce"/>
            </a:endParaRPr>
          </a:p>
        </p:txBody>
      </p:sp>
      <p:sp>
        <p:nvSpPr>
          <p:cNvPr id="9" name="TextBox 9"/>
          <p:cNvSpPr txBox="1"/>
          <p:nvPr/>
        </p:nvSpPr>
        <p:spPr>
          <a:xfrm>
            <a:off x="28575" y="962025"/>
            <a:ext cx="18288000" cy="393612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Distributing Quantum Computing,</a:t>
            </a:r>
          </a:p>
          <a:p>
            <a:pPr algn="ctr">
              <a:lnSpc>
                <a:spcPts val="10489"/>
              </a:lnSpc>
            </a:pPr>
            <a:r>
              <a:rPr lang="en-US" sz="8068" spc="-298" dirty="0">
                <a:solidFill>
                  <a:srgbClr val="000000"/>
                </a:solidFill>
                <a:latin typeface="Open Sauce"/>
                <a:ea typeface="Open Sauce"/>
                <a:cs typeface="Open Sauce"/>
                <a:sym typeface="Open Sauce"/>
              </a:rPr>
              <a:t>The next frontier</a:t>
            </a:r>
          </a:p>
          <a:p>
            <a:pPr algn="r">
              <a:lnSpc>
                <a:spcPts val="10489"/>
              </a:lnSpc>
            </a:pPr>
            <a:endParaRPr lang="en-US" sz="8068" spc="-298" dirty="0">
              <a:solidFill>
                <a:srgbClr val="000000"/>
              </a:solidFill>
              <a:latin typeface="Open Sauce"/>
              <a:ea typeface="Open Sauce"/>
              <a:cs typeface="Open Sauce"/>
              <a:sym typeface="Open Sauce"/>
            </a:endParaRPr>
          </a:p>
        </p:txBody>
      </p:sp>
      <p:sp>
        <p:nvSpPr>
          <p:cNvPr id="10" name="TextBox 10"/>
          <p:cNvSpPr txBox="1"/>
          <p:nvPr/>
        </p:nvSpPr>
        <p:spPr>
          <a:xfrm>
            <a:off x="238125" y="4196080"/>
            <a:ext cx="17811750" cy="833754"/>
          </a:xfrm>
          <a:prstGeom prst="rect">
            <a:avLst/>
          </a:prstGeom>
        </p:spPr>
        <p:txBody>
          <a:bodyPr lIns="0" tIns="0" rIns="0" bIns="0" rtlCol="0" anchor="t">
            <a:spAutoFit/>
          </a:bodyPr>
          <a:lstStyle/>
          <a:p>
            <a:pPr algn="ctr">
              <a:lnSpc>
                <a:spcPts val="3359"/>
              </a:lnSpc>
              <a:spcBef>
                <a:spcPct val="0"/>
              </a:spcBef>
            </a:pPr>
            <a:r>
              <a:rPr lang="en-US" sz="2399" dirty="0">
                <a:solidFill>
                  <a:srgbClr val="000000"/>
                </a:solidFill>
                <a:latin typeface="Open Sauce"/>
                <a:ea typeface="Open Sauce"/>
                <a:cs typeface="Open Sauce"/>
                <a:sym typeface="Open Sauce"/>
              </a:rPr>
              <a:t>An introduction to the theoretical aspects behind distributed quantum computing, with a  focus on its fundaments, challenges &amp; opportunities for the future of quantum computing.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BA9A5-D909-768F-FA10-F7B355296A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99E704-5881-FFCE-C98A-4EDE0A5F677B}"/>
              </a:ext>
            </a:extLst>
          </p:cNvPr>
          <p:cNvSpPr/>
          <p:nvPr/>
        </p:nvSpPr>
        <p:spPr>
          <a:xfrm>
            <a:off x="1295400" y="5175761"/>
            <a:ext cx="7848600" cy="4741828"/>
          </a:xfrm>
          <a:custGeom>
            <a:avLst/>
            <a:gdLst/>
            <a:ahLst/>
            <a:cxnLst/>
            <a:rect l="l" t="t" r="r" b="b"/>
            <a:pathLst>
              <a:path w="6977814" h="4150596">
                <a:moveTo>
                  <a:pt x="0" y="0"/>
                </a:moveTo>
                <a:lnTo>
                  <a:pt x="6977814" y="0"/>
                </a:lnTo>
                <a:lnTo>
                  <a:pt x="6977814" y="4150596"/>
                </a:lnTo>
                <a:lnTo>
                  <a:pt x="0" y="4150596"/>
                </a:lnTo>
                <a:lnTo>
                  <a:pt x="0" y="0"/>
                </a:lnTo>
                <a:close/>
              </a:path>
            </a:pathLst>
          </a:custGeom>
          <a:blipFill>
            <a:blip r:embed="rId2"/>
            <a:stretch>
              <a:fillRect/>
            </a:stretch>
          </a:blipFill>
        </p:spPr>
        <p:txBody>
          <a:bodyPr/>
          <a:lstStyle/>
          <a:p>
            <a:endParaRPr lang="en-US"/>
          </a:p>
        </p:txBody>
      </p:sp>
      <p:sp>
        <p:nvSpPr>
          <p:cNvPr id="3" name="Freeform 3">
            <a:extLst>
              <a:ext uri="{FF2B5EF4-FFF2-40B4-BE49-F238E27FC236}">
                <a16:creationId xmlns:a16="http://schemas.microsoft.com/office/drawing/2014/main" id="{32994FC5-C458-271C-4985-A9B95C30268C}"/>
              </a:ext>
            </a:extLst>
          </p:cNvPr>
          <p:cNvSpPr/>
          <p:nvPr/>
        </p:nvSpPr>
        <p:spPr>
          <a:xfrm>
            <a:off x="10765946" y="5175761"/>
            <a:ext cx="4474053" cy="4559134"/>
          </a:xfrm>
          <a:custGeom>
            <a:avLst/>
            <a:gdLst/>
            <a:ahLst/>
            <a:cxnLst/>
            <a:rect l="l" t="t" r="r" b="b"/>
            <a:pathLst>
              <a:path w="3785208" h="3785208">
                <a:moveTo>
                  <a:pt x="0" y="0"/>
                </a:moveTo>
                <a:lnTo>
                  <a:pt x="3785208" y="0"/>
                </a:lnTo>
                <a:lnTo>
                  <a:pt x="3785208" y="3785208"/>
                </a:lnTo>
                <a:lnTo>
                  <a:pt x="0" y="3785208"/>
                </a:lnTo>
                <a:lnTo>
                  <a:pt x="0" y="0"/>
                </a:lnTo>
                <a:close/>
              </a:path>
            </a:pathLst>
          </a:custGeom>
          <a:blipFill>
            <a:blip r:embed="rId3"/>
            <a:stretch>
              <a:fillRect/>
            </a:stretch>
          </a:blipFill>
        </p:spPr>
        <p:txBody>
          <a:bodyPr/>
          <a:lstStyle/>
          <a:p>
            <a:endParaRPr lang="en-US"/>
          </a:p>
        </p:txBody>
      </p:sp>
      <p:sp>
        <p:nvSpPr>
          <p:cNvPr id="4" name="TextBox 4">
            <a:extLst>
              <a:ext uri="{FF2B5EF4-FFF2-40B4-BE49-F238E27FC236}">
                <a16:creationId xmlns:a16="http://schemas.microsoft.com/office/drawing/2014/main" id="{6739B31D-ADC8-7A8B-D11A-316539E6D15B}"/>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State of the art of DQC</a:t>
            </a:r>
          </a:p>
        </p:txBody>
      </p:sp>
      <p:sp>
        <p:nvSpPr>
          <p:cNvPr id="5" name="TextBox 5">
            <a:extLst>
              <a:ext uri="{FF2B5EF4-FFF2-40B4-BE49-F238E27FC236}">
                <a16:creationId xmlns:a16="http://schemas.microsoft.com/office/drawing/2014/main" id="{D53AEC9D-A62F-9F8B-70A8-56D45C2C67F2}"/>
              </a:ext>
            </a:extLst>
          </p:cNvPr>
          <p:cNvSpPr txBox="1"/>
          <p:nvPr/>
        </p:nvSpPr>
        <p:spPr>
          <a:xfrm>
            <a:off x="438150" y="2459426"/>
            <a:ext cx="16973550" cy="2309607"/>
          </a:xfrm>
          <a:prstGeom prst="rect">
            <a:avLst/>
          </a:prstGeom>
        </p:spPr>
        <p:txBody>
          <a:bodyPr lIns="0" tIns="0" rIns="0" bIns="0" rtlCol="0" anchor="t">
            <a:spAutoFit/>
          </a:bodyPr>
          <a:lstStyle/>
          <a:p>
            <a:pPr algn="just">
              <a:lnSpc>
                <a:spcPts val="2600"/>
              </a:lnSpc>
              <a:spcBef>
                <a:spcPct val="0"/>
              </a:spcBef>
            </a:pPr>
            <a:r>
              <a:rPr lang="en-US" sz="2000" spc="-74" dirty="0">
                <a:solidFill>
                  <a:srgbClr val="000000"/>
                </a:solidFill>
                <a:latin typeface="Open Sauce"/>
                <a:ea typeface="Open Sauce"/>
                <a:cs typeface="Open Sauce"/>
                <a:sym typeface="Open Sauce"/>
              </a:rPr>
              <a:t>Distributed Quantum Computing is a young field.</a:t>
            </a:r>
          </a:p>
          <a:p>
            <a:pPr algn="just">
              <a:lnSpc>
                <a:spcPts val="2600"/>
              </a:lnSpc>
              <a:spcBef>
                <a:spcPct val="0"/>
              </a:spcBef>
            </a:pPr>
            <a:r>
              <a:rPr lang="en-US" sz="2000" spc="-74" dirty="0">
                <a:solidFill>
                  <a:srgbClr val="000000"/>
                </a:solidFill>
                <a:latin typeface="Open Sauce"/>
                <a:ea typeface="Open Sauce"/>
                <a:cs typeface="Open Sauce"/>
                <a:sym typeface="Open Sauce"/>
              </a:rPr>
              <a:t>The first theoretical works appeared around 2018, and today we’re reaching the point of seeing experimental demonstrations of distribution.</a:t>
            </a:r>
          </a:p>
          <a:p>
            <a:pPr algn="just">
              <a:lnSpc>
                <a:spcPts val="2600"/>
              </a:lnSpc>
              <a:spcBef>
                <a:spcPct val="0"/>
              </a:spcBef>
            </a:pPr>
            <a:endParaRPr lang="en-US" sz="2000" spc="-74" dirty="0">
              <a:solidFill>
                <a:srgbClr val="000000"/>
              </a:solidFill>
              <a:latin typeface="Open Sauce"/>
              <a:ea typeface="Open Sauce"/>
              <a:cs typeface="Open Sauce"/>
              <a:sym typeface="Open Sauce"/>
            </a:endParaRPr>
          </a:p>
          <a:p>
            <a:pPr marL="431801" lvl="1" indent="-215900" algn="just">
              <a:lnSpc>
                <a:spcPts val="2600"/>
              </a:lnSpc>
              <a:buFont typeface="Arial"/>
              <a:buChar char="•"/>
            </a:pPr>
            <a:r>
              <a:rPr lang="en-US" sz="2000" spc="-74" dirty="0">
                <a:solidFill>
                  <a:srgbClr val="000000"/>
                </a:solidFill>
                <a:latin typeface="Open Sauce"/>
                <a:ea typeface="Open Sauce"/>
                <a:cs typeface="Open Sauce"/>
                <a:sym typeface="Open Sauce"/>
              </a:rPr>
              <a:t>A year ago Xanadu announced Aurora, the first distributed quantum computer (yet to be made publicly available).</a:t>
            </a:r>
          </a:p>
          <a:p>
            <a:pPr marL="431801" lvl="1" indent="-215900" algn="just">
              <a:lnSpc>
                <a:spcPts val="2600"/>
              </a:lnSpc>
              <a:buFont typeface="Arial"/>
              <a:buChar char="•"/>
            </a:pPr>
            <a:r>
              <a:rPr lang="en-US" sz="2000" spc="-74" dirty="0">
                <a:solidFill>
                  <a:srgbClr val="000000"/>
                </a:solidFill>
                <a:latin typeface="Open Sauce"/>
                <a:ea typeface="Open Sauce"/>
                <a:cs typeface="Open Sauce"/>
                <a:sym typeface="Open Sauce"/>
              </a:rPr>
              <a:t>A group at the University of Oxford achieve a teleportation amongst two nodes, a modest but significative step towards </a:t>
            </a:r>
            <a:r>
              <a:rPr lang="en-US" sz="2000" b="1" spc="-74" dirty="0">
                <a:solidFill>
                  <a:srgbClr val="FF0000"/>
                </a:solidFill>
                <a:latin typeface="Open Sauce"/>
                <a:ea typeface="Open Sauce"/>
                <a:cs typeface="Open Sauce"/>
                <a:sym typeface="Open Sauce"/>
              </a:rPr>
              <a:t>”real” DQC</a:t>
            </a:r>
            <a:r>
              <a:rPr lang="en-US" sz="2000" spc="-74" dirty="0">
                <a:solidFill>
                  <a:srgbClr val="000000"/>
                </a:solidFill>
                <a:latin typeface="Open Sauce"/>
                <a:ea typeface="Open Sauce"/>
                <a:cs typeface="Open Sauce"/>
                <a:sym typeface="Open Sauce"/>
              </a:rPr>
              <a:t>.</a:t>
            </a:r>
          </a:p>
          <a:p>
            <a:pPr algn="just">
              <a:lnSpc>
                <a:spcPts val="2600"/>
              </a:lnSpc>
              <a:spcBef>
                <a:spcPct val="0"/>
              </a:spcBef>
            </a:pPr>
            <a:endParaRPr lang="en-US" sz="2000" spc="-74" dirty="0">
              <a:solidFill>
                <a:srgbClr val="000000"/>
              </a:solidFill>
              <a:latin typeface="Open Sauce"/>
              <a:ea typeface="Open Sauce"/>
              <a:cs typeface="Open Sauce"/>
              <a:sym typeface="Open Sauce"/>
            </a:endParaRPr>
          </a:p>
          <a:p>
            <a:pPr algn="just">
              <a:lnSpc>
                <a:spcPts val="2600"/>
              </a:lnSpc>
              <a:spcBef>
                <a:spcPct val="0"/>
              </a:spcBef>
            </a:pPr>
            <a:r>
              <a:rPr lang="en-US" sz="2000" spc="-74" dirty="0">
                <a:solidFill>
                  <a:srgbClr val="000000"/>
                </a:solidFill>
                <a:latin typeface="Open Sauce"/>
                <a:ea typeface="Open Sauce"/>
                <a:cs typeface="Open Sauce"/>
                <a:sym typeface="Open Sauce"/>
              </a:rPr>
              <a:t>In just seven year, the field has moved from theory to experimental demonstrations of quantum distribution.</a:t>
            </a:r>
          </a:p>
        </p:txBody>
      </p:sp>
      <p:sp>
        <p:nvSpPr>
          <p:cNvPr id="6" name="AutoShape 7">
            <a:extLst>
              <a:ext uri="{FF2B5EF4-FFF2-40B4-BE49-F238E27FC236}">
                <a16:creationId xmlns:a16="http://schemas.microsoft.com/office/drawing/2014/main" id="{EC78AA64-80B6-7104-6ECC-041C462FC2F3}"/>
              </a:ext>
            </a:extLst>
          </p:cNvPr>
          <p:cNvSpPr/>
          <p:nvPr/>
        </p:nvSpPr>
        <p:spPr>
          <a:xfrm flipV="1">
            <a:off x="10765946" y="3924299"/>
            <a:ext cx="3712054" cy="990599"/>
          </a:xfrm>
          <a:prstGeom prst="line">
            <a:avLst/>
          </a:prstGeom>
          <a:ln w="209550" cap="flat">
            <a:solidFill>
              <a:srgbClr val="FF5757"/>
            </a:solidFill>
            <a:prstDash val="solid"/>
            <a:headEnd type="none" w="sm" len="sm"/>
            <a:tailEnd type="arrow" w="med" len="sm"/>
          </a:ln>
        </p:spPr>
        <p:txBody>
          <a:bodyPr/>
          <a:lstStyle/>
          <a:p>
            <a:endParaRPr lang="en-US"/>
          </a:p>
        </p:txBody>
      </p:sp>
      <p:sp>
        <p:nvSpPr>
          <p:cNvPr id="7" name="Freeform 6">
            <a:extLst>
              <a:ext uri="{FF2B5EF4-FFF2-40B4-BE49-F238E27FC236}">
                <a16:creationId xmlns:a16="http://schemas.microsoft.com/office/drawing/2014/main" id="{369566EC-CA26-1DE2-C539-EEC27A0C8C54}"/>
              </a:ext>
            </a:extLst>
          </p:cNvPr>
          <p:cNvSpPr/>
          <p:nvPr/>
        </p:nvSpPr>
        <p:spPr>
          <a:xfrm>
            <a:off x="1291389" y="4495798"/>
            <a:ext cx="14625145" cy="2449712"/>
          </a:xfrm>
          <a:custGeom>
            <a:avLst/>
            <a:gdLst/>
            <a:ahLst/>
            <a:cxnLst/>
            <a:rect l="l" t="t" r="r" b="b"/>
            <a:pathLst>
              <a:path w="14625145" h="2449712">
                <a:moveTo>
                  <a:pt x="0" y="0"/>
                </a:moveTo>
                <a:lnTo>
                  <a:pt x="14625145" y="0"/>
                </a:lnTo>
                <a:lnTo>
                  <a:pt x="14625145" y="2449712"/>
                </a:lnTo>
                <a:lnTo>
                  <a:pt x="0" y="24497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a:extLst>
              <a:ext uri="{FF2B5EF4-FFF2-40B4-BE49-F238E27FC236}">
                <a16:creationId xmlns:a16="http://schemas.microsoft.com/office/drawing/2014/main" id="{DE33DD8F-C35D-8414-17A3-A73F9254C96C}"/>
              </a:ext>
            </a:extLst>
          </p:cNvPr>
          <p:cNvSpPr txBox="1"/>
          <p:nvPr/>
        </p:nvSpPr>
        <p:spPr>
          <a:xfrm>
            <a:off x="4015104" y="4914899"/>
            <a:ext cx="11682096" cy="1539139"/>
          </a:xfrm>
          <a:prstGeom prst="rect">
            <a:avLst/>
          </a:prstGeom>
        </p:spPr>
        <p:txBody>
          <a:bodyPr wrap="square" lIns="0" tIns="0" rIns="0" bIns="0" rtlCol="0" anchor="t">
            <a:spAutoFit/>
          </a:bodyPr>
          <a:lstStyle/>
          <a:p>
            <a:pPr algn="l">
              <a:lnSpc>
                <a:spcPts val="4059"/>
              </a:lnSpc>
            </a:pPr>
            <a:r>
              <a:rPr lang="en-US" sz="2899" b="1" dirty="0">
                <a:solidFill>
                  <a:srgbClr val="FF0000"/>
                </a:solidFill>
                <a:latin typeface="JUST Sans"/>
                <a:ea typeface="JUST Sans"/>
                <a:cs typeface="JUST Sans"/>
                <a:sym typeface="JUST Sans"/>
              </a:rPr>
              <a:t>Accessible</a:t>
            </a:r>
            <a:r>
              <a:rPr lang="en-US" sz="2899" dirty="0">
                <a:solidFill>
                  <a:srgbClr val="000000"/>
                </a:solidFill>
                <a:latin typeface="JUST Sans"/>
                <a:ea typeface="JUST Sans"/>
                <a:cs typeface="JUST Sans"/>
                <a:sym typeface="JUST Sans"/>
              </a:rPr>
              <a:t> system that sustains a reasonable quantum </a:t>
            </a:r>
            <a:r>
              <a:rPr lang="en-US" sz="2899" b="1" dirty="0">
                <a:solidFill>
                  <a:srgbClr val="FF0000"/>
                </a:solidFill>
                <a:latin typeface="JUST Sans"/>
                <a:ea typeface="JUST Sans"/>
                <a:cs typeface="JUST Sans"/>
                <a:sym typeface="JUST Sans"/>
              </a:rPr>
              <a:t>computation</a:t>
            </a:r>
            <a:r>
              <a:rPr lang="en-US" sz="2899" dirty="0">
                <a:solidFill>
                  <a:srgbClr val="000000"/>
                </a:solidFill>
                <a:latin typeface="JUST Sans"/>
                <a:ea typeface="JUST Sans"/>
                <a:cs typeface="JUST Sans"/>
                <a:sym typeface="JUST Sans"/>
              </a:rPr>
              <a:t> in each node and is </a:t>
            </a:r>
            <a:r>
              <a:rPr lang="en-US" sz="2899" b="1" dirty="0">
                <a:solidFill>
                  <a:srgbClr val="FF0000"/>
                </a:solidFill>
                <a:latin typeface="JUST Sans"/>
                <a:ea typeface="JUST Sans"/>
                <a:cs typeface="JUST Sans"/>
                <a:sym typeface="JUST Sans"/>
              </a:rPr>
              <a:t>interconnected</a:t>
            </a:r>
            <a:r>
              <a:rPr lang="en-US" sz="2899" dirty="0">
                <a:solidFill>
                  <a:srgbClr val="000000"/>
                </a:solidFill>
                <a:latin typeface="JUST Sans"/>
                <a:ea typeface="JUST Sans"/>
                <a:cs typeface="JUST Sans"/>
                <a:sym typeface="JUST Sans"/>
              </a:rPr>
              <a:t> by a </a:t>
            </a:r>
            <a:r>
              <a:rPr lang="en-US" sz="2899" b="1" dirty="0">
                <a:solidFill>
                  <a:srgbClr val="FF0000"/>
                </a:solidFill>
                <a:latin typeface="JUST Sans"/>
                <a:ea typeface="JUST Sans"/>
                <a:cs typeface="JUST Sans"/>
                <a:sym typeface="JUST Sans"/>
              </a:rPr>
              <a:t>programmable quantum network</a:t>
            </a:r>
            <a:r>
              <a:rPr lang="en-US" sz="2899" dirty="0">
                <a:solidFill>
                  <a:srgbClr val="000000"/>
                </a:solidFill>
                <a:latin typeface="JUST Sans"/>
                <a:ea typeface="JUST Sans"/>
                <a:cs typeface="JUST Sans"/>
                <a:sym typeface="JUST Sans"/>
              </a:rPr>
              <a:t>.</a:t>
            </a:r>
          </a:p>
        </p:txBody>
      </p:sp>
    </p:spTree>
    <p:extLst>
      <p:ext uri="{BB962C8B-B14F-4D97-AF65-F5344CB8AC3E}">
        <p14:creationId xmlns:p14="http://schemas.microsoft.com/office/powerpoint/2010/main" val="2293947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3" name="TextBox 3"/>
          <p:cNvSpPr txBox="1"/>
          <p:nvPr/>
        </p:nvSpPr>
        <p:spPr>
          <a:xfrm>
            <a:off x="4854604" y="2769114"/>
            <a:ext cx="8578792" cy="357406"/>
          </a:xfrm>
          <a:prstGeom prst="rect">
            <a:avLst/>
          </a:prstGeom>
        </p:spPr>
        <p:txBody>
          <a:bodyPr lIns="0" tIns="0" rIns="0" bIns="0" rtlCol="0" anchor="t">
            <a:spAutoFit/>
          </a:bodyPr>
          <a:lstStyle/>
          <a:p>
            <a:pPr algn="ctr">
              <a:lnSpc>
                <a:spcPts val="3026"/>
              </a:lnSpc>
              <a:spcBef>
                <a:spcPct val="0"/>
              </a:spcBef>
            </a:pPr>
            <a:r>
              <a:rPr lang="en-US" sz="2161" u="sng" dirty="0">
                <a:solidFill>
                  <a:srgbClr val="000000"/>
                </a:solidFill>
                <a:latin typeface="Neue Einstellung"/>
                <a:ea typeface="Neue Einstellung"/>
                <a:cs typeface="Neue Einstellung"/>
                <a:sym typeface="Neue Einstellung"/>
              </a:rPr>
              <a:t>The DQC mapping problem</a:t>
            </a:r>
          </a:p>
        </p:txBody>
      </p:sp>
      <p:sp>
        <p:nvSpPr>
          <p:cNvPr id="4" name="TextBox 4"/>
          <p:cNvSpPr txBox="1"/>
          <p:nvPr/>
        </p:nvSpPr>
        <p:spPr>
          <a:xfrm>
            <a:off x="535923" y="3859892"/>
            <a:ext cx="3389569"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sp>
        <p:nvSpPr>
          <p:cNvPr id="5" name="TextBox 5"/>
          <p:cNvSpPr txBox="1"/>
          <p:nvPr/>
        </p:nvSpPr>
        <p:spPr>
          <a:xfrm>
            <a:off x="0" y="9435515"/>
            <a:ext cx="18288000" cy="522588"/>
          </a:xfrm>
          <a:prstGeom prst="rect">
            <a:avLst/>
          </a:prstGeom>
        </p:spPr>
        <p:txBody>
          <a:bodyPr lIns="0" tIns="0" rIns="0" bIns="0" rtlCol="0" anchor="t">
            <a:spAutoFit/>
          </a:bodyPr>
          <a:lstStyle/>
          <a:p>
            <a:pPr algn="ctr">
              <a:lnSpc>
                <a:spcPts val="2170"/>
              </a:lnSpc>
              <a:spcBef>
                <a:spcPct val="0"/>
              </a:spcBef>
            </a:pPr>
            <a:r>
              <a:rPr lang="en-US" sz="1550">
                <a:solidFill>
                  <a:srgbClr val="000000"/>
                </a:solidFill>
                <a:latin typeface="Neue Einstellung"/>
                <a:ea typeface="Neue Einstellung"/>
                <a:cs typeface="Neue Einstellung"/>
                <a:sym typeface="Neue Einstellung"/>
              </a:rPr>
              <a:t>Maria Gragera Garces, Chris Heunen, and Mahesh Marina. 2025. Distributed Quantum Computing Across Heterogeneous Hardware with Hybrid Dependency Hypergraphs. In Proceedings of the ACM SIGCOMM 2025 Posters and Demos (ACM SIGCOMM Posters and Demos '25). Association for Computing Machinery, New York, NY, USA, 49–51. https://doi.org/10.1145/3744969.3748417</a:t>
            </a:r>
          </a:p>
        </p:txBody>
      </p:sp>
      <p:sp>
        <p:nvSpPr>
          <p:cNvPr id="9" name="Freeform 9"/>
          <p:cNvSpPr/>
          <p:nvPr/>
        </p:nvSpPr>
        <p:spPr>
          <a:xfrm>
            <a:off x="481591" y="5979567"/>
            <a:ext cx="3010422" cy="899364"/>
          </a:xfrm>
          <a:custGeom>
            <a:avLst/>
            <a:gdLst/>
            <a:ahLst/>
            <a:cxnLst/>
            <a:rect l="l" t="t" r="r" b="b"/>
            <a:pathLst>
              <a:path w="3010422" h="899364">
                <a:moveTo>
                  <a:pt x="0" y="0"/>
                </a:moveTo>
                <a:lnTo>
                  <a:pt x="3010423" y="0"/>
                </a:lnTo>
                <a:lnTo>
                  <a:pt x="3010423" y="899364"/>
                </a:lnTo>
                <a:lnTo>
                  <a:pt x="0" y="899364"/>
                </a:lnTo>
                <a:lnTo>
                  <a:pt x="0" y="0"/>
                </a:lnTo>
                <a:close/>
              </a:path>
            </a:pathLst>
          </a:custGeom>
          <a:blipFill>
            <a:blip r:embed="rId2"/>
            <a:stretch>
              <a:fillRect/>
            </a:stretch>
          </a:blipFill>
        </p:spPr>
        <p:txBody>
          <a:bodyPr/>
          <a:lstStyle/>
          <a:p>
            <a:endParaRPr lang="en-US"/>
          </a:p>
        </p:txBody>
      </p:sp>
      <p:sp>
        <p:nvSpPr>
          <p:cNvPr id="10" name="TextBox 10"/>
          <p:cNvSpPr txBox="1"/>
          <p:nvPr/>
        </p:nvSpPr>
        <p:spPr>
          <a:xfrm>
            <a:off x="191520" y="4305666"/>
            <a:ext cx="3601643" cy="530529"/>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Circuit/ MBQC pattern/ Quantum walk/ Hybrid computation /...</a:t>
            </a:r>
          </a:p>
        </p:txBody>
      </p:sp>
      <p:sp>
        <p:nvSpPr>
          <p:cNvPr id="11" name="TextBox 10">
            <a:extLst>
              <a:ext uri="{FF2B5EF4-FFF2-40B4-BE49-F238E27FC236}">
                <a16:creationId xmlns:a16="http://schemas.microsoft.com/office/drawing/2014/main" id="{827EF539-BAD3-0B8F-44B9-21B551EDC46B}"/>
              </a:ext>
            </a:extLst>
          </p:cNvPr>
          <p:cNvSpPr txBox="1"/>
          <p:nvPr/>
        </p:nvSpPr>
        <p:spPr>
          <a:xfrm>
            <a:off x="5309937" y="3882189"/>
            <a:ext cx="184731" cy="369332"/>
          </a:xfrm>
          <a:prstGeom prst="rect">
            <a:avLst/>
          </a:prstGeom>
          <a:noFill/>
        </p:spPr>
        <p:txBody>
          <a:bodyPr wrap="none" rtlCol="0">
            <a:spAutoFit/>
          </a:bodyPr>
          <a:lstStyle/>
          <a:p>
            <a:endParaRPr lang="en-US" dirty="0"/>
          </a:p>
        </p:txBody>
      </p:sp>
      <p:grpSp>
        <p:nvGrpSpPr>
          <p:cNvPr id="12" name="Group 6">
            <a:extLst>
              <a:ext uri="{FF2B5EF4-FFF2-40B4-BE49-F238E27FC236}">
                <a16:creationId xmlns:a16="http://schemas.microsoft.com/office/drawing/2014/main" id="{F673B026-6B20-E842-BFE7-14DFB68496A2}"/>
              </a:ext>
            </a:extLst>
          </p:cNvPr>
          <p:cNvGrpSpPr/>
          <p:nvPr/>
        </p:nvGrpSpPr>
        <p:grpSpPr>
          <a:xfrm>
            <a:off x="-3886200" y="2468836"/>
            <a:ext cx="9256086" cy="3008526"/>
            <a:chOff x="0" y="-28575"/>
            <a:chExt cx="1341255" cy="435951"/>
          </a:xfrm>
        </p:grpSpPr>
        <p:sp>
          <p:nvSpPr>
            <p:cNvPr id="13" name="Freeform 7">
              <a:extLst>
                <a:ext uri="{FF2B5EF4-FFF2-40B4-BE49-F238E27FC236}">
                  <a16:creationId xmlns:a16="http://schemas.microsoft.com/office/drawing/2014/main" id="{BA07C694-21CD-CAE0-BBEA-2A08572BD45A}"/>
                </a:ext>
              </a:extLst>
            </p:cNvPr>
            <p:cNvSpPr/>
            <p:nvPr/>
          </p:nvSpPr>
          <p:spPr>
            <a:xfrm>
              <a:off x="548554" y="177378"/>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6D4D">
                <a:alpha val="20784"/>
              </a:srgbClr>
            </a:solidFill>
          </p:spPr>
          <p:txBody>
            <a:bodyPr/>
            <a:lstStyle/>
            <a:p>
              <a:endParaRPr lang="en-US" dirty="0"/>
            </a:p>
          </p:txBody>
        </p:sp>
        <p:sp>
          <p:nvSpPr>
            <p:cNvPr id="14" name="TextBox 8">
              <a:extLst>
                <a:ext uri="{FF2B5EF4-FFF2-40B4-BE49-F238E27FC236}">
                  <a16:creationId xmlns:a16="http://schemas.microsoft.com/office/drawing/2014/main" id="{6B362999-BCBF-A8BC-9502-0A90FCEEBA4E}"/>
                </a:ext>
              </a:extLst>
            </p:cNvPr>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D375AD-AA10-7B61-C93C-F62D7F1490C3}"/>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6F50FBF-1ED1-1030-4B03-60749EB6ADCE}"/>
              </a:ext>
            </a:extLst>
          </p:cNvPr>
          <p:cNvSpPr txBox="1"/>
          <p:nvPr/>
        </p:nvSpPr>
        <p:spPr>
          <a:xfrm>
            <a:off x="2191483" y="812392"/>
            <a:ext cx="13905035" cy="1278602"/>
          </a:xfrm>
          <a:prstGeom prst="rect">
            <a:avLst/>
          </a:prstGeom>
        </p:spPr>
        <p:txBody>
          <a:bodyPr lIns="0" tIns="0" rIns="0" bIns="0" rtlCol="0" anchor="t">
            <a:spAutoFit/>
          </a:bodyPr>
          <a:lstStyle/>
          <a:p>
            <a:pPr algn="ctr">
              <a:lnSpc>
                <a:spcPts val="9787"/>
              </a:lnSpc>
            </a:pPr>
            <a:r>
              <a:rPr lang="en-US" sz="9233" spc="-341" dirty="0">
                <a:solidFill>
                  <a:srgbClr val="000000"/>
                </a:solidFill>
                <a:latin typeface="Open Sauce"/>
                <a:ea typeface="Open Sauce"/>
                <a:cs typeface="Open Sauce"/>
                <a:sym typeface="Open Sauce"/>
              </a:rPr>
              <a:t>Pho</a:t>
            </a:r>
            <a:r>
              <a:rPr lang="en-US" sz="9233" spc="-341" dirty="0">
                <a:solidFill>
                  <a:schemeClr val="bg1">
                    <a:lumMod val="50000"/>
                  </a:schemeClr>
                </a:solidFill>
                <a:latin typeface="Open Sauce"/>
                <a:ea typeface="Open Sauce"/>
                <a:cs typeface="Open Sauce"/>
                <a:sym typeface="Open Sauce"/>
              </a:rPr>
              <a:t>(t/n)</a:t>
            </a:r>
            <a:r>
              <a:rPr lang="en-US" sz="9233" spc="-341" dirty="0" err="1">
                <a:solidFill>
                  <a:srgbClr val="000000"/>
                </a:solidFill>
                <a:latin typeface="Open Sauce"/>
                <a:ea typeface="Open Sauce"/>
                <a:cs typeface="Open Sauce"/>
                <a:sym typeface="Open Sauce"/>
              </a:rPr>
              <a:t>ons</a:t>
            </a:r>
            <a:endParaRPr lang="en-US" sz="9233" spc="-341" dirty="0">
              <a:solidFill>
                <a:srgbClr val="000000"/>
              </a:solidFill>
              <a:latin typeface="Open Sauce"/>
              <a:ea typeface="Open Sauce"/>
              <a:cs typeface="Open Sauce"/>
              <a:sym typeface="Open Sauce"/>
            </a:endParaRPr>
          </a:p>
        </p:txBody>
      </p:sp>
      <p:pic>
        <p:nvPicPr>
          <p:cNvPr id="6148" name="Picture 4" descr="Fusion-based quantum computation | Nature Communications">
            <a:extLst>
              <a:ext uri="{FF2B5EF4-FFF2-40B4-BE49-F238E27FC236}">
                <a16:creationId xmlns:a16="http://schemas.microsoft.com/office/drawing/2014/main" id="{1F0D0B16-D840-C7A7-0BC0-7FDFB0FDA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72600" y="5325165"/>
            <a:ext cx="8699500" cy="49403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usion Gate | Yu-Gi-Oh! Wiki | Fandom">
            <a:extLst>
              <a:ext uri="{FF2B5EF4-FFF2-40B4-BE49-F238E27FC236}">
                <a16:creationId xmlns:a16="http://schemas.microsoft.com/office/drawing/2014/main" id="{3F86C457-B1B1-1423-84D4-778F04995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4839" y="7484165"/>
            <a:ext cx="1905000" cy="27813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usion-based Quantum Computing 1: Building Blocks – Ieva Čepaitė">
            <a:extLst>
              <a:ext uri="{FF2B5EF4-FFF2-40B4-BE49-F238E27FC236}">
                <a16:creationId xmlns:a16="http://schemas.microsoft.com/office/drawing/2014/main" id="{6DC8153E-2978-7AAD-6C1B-1310675D3C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771" b="-29771"/>
          <a:stretch>
            <a:fillRect/>
          </a:stretch>
        </p:blipFill>
        <p:spPr bwMode="auto">
          <a:xfrm>
            <a:off x="572061" y="5854126"/>
            <a:ext cx="8343340" cy="46849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D2FD154-BACA-537D-0915-1E599AD1020E}"/>
              </a:ext>
            </a:extLst>
          </p:cNvPr>
          <p:cNvSpPr txBox="1"/>
          <p:nvPr/>
        </p:nvSpPr>
        <p:spPr>
          <a:xfrm>
            <a:off x="6400800" y="5032777"/>
            <a:ext cx="3276600" cy="584775"/>
          </a:xfrm>
          <a:prstGeom prst="rect">
            <a:avLst/>
          </a:prstGeom>
          <a:noFill/>
        </p:spPr>
        <p:txBody>
          <a:bodyPr wrap="square" rtlCol="0">
            <a:spAutoFit/>
          </a:bodyPr>
          <a:lstStyle/>
          <a:p>
            <a:r>
              <a:rPr lang="en-US" sz="3200" u="sng" dirty="0"/>
              <a:t>MBQC</a:t>
            </a:r>
          </a:p>
        </p:txBody>
      </p:sp>
      <p:sp>
        <p:nvSpPr>
          <p:cNvPr id="8" name="TextBox 7">
            <a:extLst>
              <a:ext uri="{FF2B5EF4-FFF2-40B4-BE49-F238E27FC236}">
                <a16:creationId xmlns:a16="http://schemas.microsoft.com/office/drawing/2014/main" id="{621B8DB0-D5A5-1923-8FAE-F3BDBEDE69BA}"/>
              </a:ext>
            </a:extLst>
          </p:cNvPr>
          <p:cNvSpPr txBox="1"/>
          <p:nvPr/>
        </p:nvSpPr>
        <p:spPr>
          <a:xfrm>
            <a:off x="1467131" y="4740389"/>
            <a:ext cx="3276600" cy="584775"/>
          </a:xfrm>
          <a:prstGeom prst="rect">
            <a:avLst/>
          </a:prstGeom>
          <a:noFill/>
        </p:spPr>
        <p:txBody>
          <a:bodyPr wrap="square" rtlCol="0">
            <a:spAutoFit/>
          </a:bodyPr>
          <a:lstStyle/>
          <a:p>
            <a:r>
              <a:rPr lang="en-US" sz="3200" u="sng" dirty="0"/>
              <a:t>Circuits</a:t>
            </a:r>
          </a:p>
        </p:txBody>
      </p:sp>
      <p:pic>
        <p:nvPicPr>
          <p:cNvPr id="6152" name="Picture 8" descr="Flying-Qubit Control: Basics, Progress, and Outlook | Advanced Devices &amp;  Instrumentation">
            <a:extLst>
              <a:ext uri="{FF2B5EF4-FFF2-40B4-BE49-F238E27FC236}">
                <a16:creationId xmlns:a16="http://schemas.microsoft.com/office/drawing/2014/main" id="{64220999-A8AE-DBD7-0642-DBC4B1EBF7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92261" y="88249"/>
            <a:ext cx="4851400" cy="48735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C1BDE13-D6B9-42D4-AB1F-B9E2B65FB394}"/>
              </a:ext>
            </a:extLst>
          </p:cNvPr>
          <p:cNvPicPr>
            <a:picLocks noChangeAspect="1"/>
          </p:cNvPicPr>
          <p:nvPr/>
        </p:nvPicPr>
        <p:blipFill>
          <a:blip r:embed="rId6"/>
          <a:stretch>
            <a:fillRect/>
          </a:stretch>
        </p:blipFill>
        <p:spPr>
          <a:xfrm>
            <a:off x="535618" y="1000046"/>
            <a:ext cx="4848728" cy="2972513"/>
          </a:xfrm>
          <a:prstGeom prst="rect">
            <a:avLst/>
          </a:prstGeom>
        </p:spPr>
      </p:pic>
      <p:sp>
        <p:nvSpPr>
          <p:cNvPr id="18" name="Freeform 17">
            <a:extLst>
              <a:ext uri="{FF2B5EF4-FFF2-40B4-BE49-F238E27FC236}">
                <a16:creationId xmlns:a16="http://schemas.microsoft.com/office/drawing/2014/main" id="{37AB0430-BBC1-27AF-AA55-2DD4013AD0F9}"/>
              </a:ext>
            </a:extLst>
          </p:cNvPr>
          <p:cNvSpPr/>
          <p:nvPr/>
        </p:nvSpPr>
        <p:spPr>
          <a:xfrm>
            <a:off x="5685184" y="2090994"/>
            <a:ext cx="3276600" cy="816665"/>
          </a:xfrm>
          <a:custGeom>
            <a:avLst/>
            <a:gdLst>
              <a:gd name="connsiteX0" fmla="*/ 0 w 3478695"/>
              <a:gd name="connsiteY0" fmla="*/ 954156 h 1268646"/>
              <a:gd name="connsiteX1" fmla="*/ 2683565 w 3478695"/>
              <a:gd name="connsiteY1" fmla="*/ 1212574 h 1268646"/>
              <a:gd name="connsiteX2" fmla="*/ 3478695 w 3478695"/>
              <a:gd name="connsiteY2" fmla="*/ 0 h 1268646"/>
            </a:gdLst>
            <a:ahLst/>
            <a:cxnLst>
              <a:cxn ang="0">
                <a:pos x="connsiteX0" y="connsiteY0"/>
              </a:cxn>
              <a:cxn ang="0">
                <a:pos x="connsiteX1" y="connsiteY1"/>
              </a:cxn>
              <a:cxn ang="0">
                <a:pos x="connsiteX2" y="connsiteY2"/>
              </a:cxn>
            </a:cxnLst>
            <a:rect l="l" t="t" r="r" b="b"/>
            <a:pathLst>
              <a:path w="3478695" h="1268646">
                <a:moveTo>
                  <a:pt x="0" y="954156"/>
                </a:moveTo>
                <a:cubicBezTo>
                  <a:pt x="1051891" y="1162878"/>
                  <a:pt x="2103783" y="1371600"/>
                  <a:pt x="2683565" y="1212574"/>
                </a:cubicBezTo>
                <a:cubicBezTo>
                  <a:pt x="3263348" y="1053548"/>
                  <a:pt x="3392556" y="202096"/>
                  <a:pt x="3478695" y="0"/>
                </a:cubicBezTo>
              </a:path>
            </a:pathLst>
          </a:custGeom>
          <a:ln w="38100" cap="flat" cmpd="sng" algn="ctr">
            <a:solidFill>
              <a:schemeClr val="bg1">
                <a:lumMod val="65000"/>
              </a:schemeClr>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3850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p:nvPr/>
        </p:nvSpPr>
        <p:spPr>
          <a:xfrm>
            <a:off x="4532525" y="3861557"/>
            <a:ext cx="3065719"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sp>
        <p:nvSpPr>
          <p:cNvPr id="6" name="TextBox 6"/>
          <p:cNvSpPr txBox="1"/>
          <p:nvPr/>
        </p:nvSpPr>
        <p:spPr>
          <a:xfrm>
            <a:off x="0" y="9435515"/>
            <a:ext cx="18288000" cy="522588"/>
          </a:xfrm>
          <a:prstGeom prst="rect">
            <a:avLst/>
          </a:prstGeom>
        </p:spPr>
        <p:txBody>
          <a:bodyPr lIns="0" tIns="0" rIns="0" bIns="0" rtlCol="0" anchor="t">
            <a:spAutoFit/>
          </a:bodyPr>
          <a:lstStyle/>
          <a:p>
            <a:pPr algn="ctr">
              <a:lnSpc>
                <a:spcPts val="2170"/>
              </a:lnSpc>
              <a:spcBef>
                <a:spcPct val="0"/>
              </a:spcBef>
            </a:pPr>
            <a:r>
              <a:rPr lang="en-US" sz="1550">
                <a:solidFill>
                  <a:srgbClr val="000000"/>
                </a:solidFill>
                <a:latin typeface="Neue Einstellung"/>
                <a:ea typeface="Neue Einstellung"/>
                <a:cs typeface="Neue Einstellung"/>
                <a:sym typeface="Neue Einstellung"/>
              </a:rPr>
              <a:t>Maria Gragera Garces, Chris Heunen, and Mahesh Marina. 2025. Distributed Quantum Computing Across Heterogeneous Hardware with Hybrid Dependency Hypergraphs. In Proceedings of the ACM SIGCOMM 2025 Posters and Demos (ACM SIGCOMM Posters and Demos '25). Association for Computing Machinery, New York, NY, USA, 49–51. https://doi.org/10.1145/3744969.3748417</a:t>
            </a:r>
          </a:p>
        </p:txBody>
      </p:sp>
      <p:grpSp>
        <p:nvGrpSpPr>
          <p:cNvPr id="10" name="Group 10"/>
          <p:cNvGrpSpPr/>
          <p:nvPr/>
        </p:nvGrpSpPr>
        <p:grpSpPr>
          <a:xfrm>
            <a:off x="3884931" y="3890131"/>
            <a:ext cx="5470480" cy="1575029"/>
            <a:chOff x="0" y="0"/>
            <a:chExt cx="792701" cy="228230"/>
          </a:xfrm>
        </p:grpSpPr>
        <p:sp>
          <p:nvSpPr>
            <p:cNvPr id="11" name="Freeform 11"/>
            <p:cNvSpPr/>
            <p:nvPr/>
          </p:nvSpPr>
          <p:spPr>
            <a:xfrm>
              <a:off x="0" y="0"/>
              <a:ext cx="792701" cy="228230"/>
            </a:xfrm>
            <a:custGeom>
              <a:avLst/>
              <a:gdLst/>
              <a:ahLst/>
              <a:cxnLst/>
              <a:rect l="l" t="t" r="r" b="b"/>
              <a:pathLst>
                <a:path w="792701" h="228230">
                  <a:moveTo>
                    <a:pt x="589501" y="0"/>
                  </a:moveTo>
                  <a:lnTo>
                    <a:pt x="0" y="0"/>
                  </a:lnTo>
                  <a:lnTo>
                    <a:pt x="0" y="228230"/>
                  </a:lnTo>
                  <a:lnTo>
                    <a:pt x="589501" y="228230"/>
                  </a:lnTo>
                  <a:lnTo>
                    <a:pt x="792701" y="114115"/>
                  </a:lnTo>
                  <a:lnTo>
                    <a:pt x="589501" y="0"/>
                  </a:lnTo>
                  <a:close/>
                </a:path>
              </a:pathLst>
            </a:custGeom>
            <a:solidFill>
              <a:srgbClr val="FF8002">
                <a:alpha val="20784"/>
              </a:srgbClr>
            </a:solidFill>
          </p:spPr>
          <p:txBody>
            <a:bodyPr/>
            <a:lstStyle/>
            <a:p>
              <a:endParaRPr lang="en-US"/>
            </a:p>
          </p:txBody>
        </p:sp>
        <p:sp>
          <p:nvSpPr>
            <p:cNvPr id="12" name="TextBox 12"/>
            <p:cNvSpPr txBox="1"/>
            <p:nvPr/>
          </p:nvSpPr>
          <p:spPr>
            <a:xfrm>
              <a:off x="0" y="-28575"/>
              <a:ext cx="678401" cy="256805"/>
            </a:xfrm>
            <a:prstGeom prst="rect">
              <a:avLst/>
            </a:prstGeom>
          </p:spPr>
          <p:txBody>
            <a:bodyPr lIns="26258" tIns="26258" rIns="26258" bIns="26258" rtlCol="0" anchor="ctr"/>
            <a:lstStyle/>
            <a:p>
              <a:pPr algn="ctr">
                <a:lnSpc>
                  <a:spcPts val="2170"/>
                </a:lnSpc>
              </a:pPr>
              <a:endParaRPr/>
            </a:p>
          </p:txBody>
        </p:sp>
      </p:grpSp>
      <p:grpSp>
        <p:nvGrpSpPr>
          <p:cNvPr id="13" name="Group 13"/>
          <p:cNvGrpSpPr/>
          <p:nvPr/>
        </p:nvGrpSpPr>
        <p:grpSpPr>
          <a:xfrm>
            <a:off x="3977447" y="3842936"/>
            <a:ext cx="4104312" cy="4169574"/>
            <a:chOff x="0" y="0"/>
            <a:chExt cx="594736" cy="604193"/>
          </a:xfrm>
        </p:grpSpPr>
        <p:sp>
          <p:nvSpPr>
            <p:cNvPr id="14" name="Freeform 14"/>
            <p:cNvSpPr/>
            <p:nvPr/>
          </p:nvSpPr>
          <p:spPr>
            <a:xfrm>
              <a:off x="0" y="0"/>
              <a:ext cx="594736" cy="604193"/>
            </a:xfrm>
            <a:custGeom>
              <a:avLst/>
              <a:gdLst/>
              <a:ahLst/>
              <a:cxnLst/>
              <a:rect l="l" t="t" r="r" b="b"/>
              <a:pathLst>
                <a:path w="594736" h="604193">
                  <a:moveTo>
                    <a:pt x="0" y="0"/>
                  </a:moveTo>
                  <a:lnTo>
                    <a:pt x="594736" y="0"/>
                  </a:lnTo>
                  <a:lnTo>
                    <a:pt x="594736" y="604193"/>
                  </a:lnTo>
                  <a:lnTo>
                    <a:pt x="0" y="604193"/>
                  </a:lnTo>
                  <a:close/>
                </a:path>
              </a:pathLst>
            </a:custGeom>
            <a:solidFill>
              <a:srgbClr val="000000">
                <a:alpha val="0"/>
              </a:srgbClr>
            </a:solidFill>
            <a:ln w="19050" cap="sq">
              <a:solidFill>
                <a:srgbClr val="FF3131"/>
              </a:solidFill>
              <a:prstDash val="solid"/>
              <a:miter/>
            </a:ln>
          </p:spPr>
          <p:txBody>
            <a:bodyPr/>
            <a:lstStyle/>
            <a:p>
              <a:endParaRPr lang="en-US" dirty="0"/>
            </a:p>
          </p:txBody>
        </p:sp>
        <p:sp>
          <p:nvSpPr>
            <p:cNvPr id="15" name="TextBox 15"/>
            <p:cNvSpPr txBox="1"/>
            <p:nvPr/>
          </p:nvSpPr>
          <p:spPr>
            <a:xfrm>
              <a:off x="0" y="-57150"/>
              <a:ext cx="594736" cy="661343"/>
            </a:xfrm>
            <a:prstGeom prst="rect">
              <a:avLst/>
            </a:prstGeom>
          </p:spPr>
          <p:txBody>
            <a:bodyPr lIns="26258" tIns="26258" rIns="26258" bIns="26258" rtlCol="0" anchor="ctr"/>
            <a:lstStyle/>
            <a:p>
              <a:pPr algn="ctr">
                <a:lnSpc>
                  <a:spcPts val="3618"/>
                </a:lnSpc>
              </a:pPr>
              <a:endParaRPr/>
            </a:p>
          </p:txBody>
        </p:sp>
      </p:grpSp>
      <p:sp>
        <p:nvSpPr>
          <p:cNvPr id="16" name="Freeform 16"/>
          <p:cNvSpPr/>
          <p:nvPr/>
        </p:nvSpPr>
        <p:spPr>
          <a:xfrm>
            <a:off x="481591" y="5979567"/>
            <a:ext cx="3010422" cy="899364"/>
          </a:xfrm>
          <a:custGeom>
            <a:avLst/>
            <a:gdLst/>
            <a:ahLst/>
            <a:cxnLst/>
            <a:rect l="l" t="t" r="r" b="b"/>
            <a:pathLst>
              <a:path w="3010422" h="899364">
                <a:moveTo>
                  <a:pt x="0" y="0"/>
                </a:moveTo>
                <a:lnTo>
                  <a:pt x="3010423" y="0"/>
                </a:lnTo>
                <a:lnTo>
                  <a:pt x="3010423" y="899364"/>
                </a:lnTo>
                <a:lnTo>
                  <a:pt x="0" y="899364"/>
                </a:lnTo>
                <a:lnTo>
                  <a:pt x="0" y="0"/>
                </a:lnTo>
                <a:close/>
              </a:path>
            </a:pathLst>
          </a:custGeom>
          <a:blipFill>
            <a:blip r:embed="rId2"/>
            <a:stretch>
              <a:fillRect/>
            </a:stretch>
          </a:blipFill>
        </p:spPr>
        <p:txBody>
          <a:bodyPr/>
          <a:lstStyle/>
          <a:p>
            <a:endParaRPr lang="en-US"/>
          </a:p>
        </p:txBody>
      </p:sp>
      <p:sp>
        <p:nvSpPr>
          <p:cNvPr id="17" name="Freeform 17"/>
          <p:cNvSpPr/>
          <p:nvPr/>
        </p:nvSpPr>
        <p:spPr>
          <a:xfrm>
            <a:off x="4133884" y="5596425"/>
            <a:ext cx="3863002" cy="1545201"/>
          </a:xfrm>
          <a:custGeom>
            <a:avLst/>
            <a:gdLst/>
            <a:ahLst/>
            <a:cxnLst/>
            <a:rect l="l" t="t" r="r" b="b"/>
            <a:pathLst>
              <a:path w="3863002" h="1545201">
                <a:moveTo>
                  <a:pt x="0" y="0"/>
                </a:moveTo>
                <a:lnTo>
                  <a:pt x="3863002" y="0"/>
                </a:lnTo>
                <a:lnTo>
                  <a:pt x="3863002" y="1545201"/>
                </a:lnTo>
                <a:lnTo>
                  <a:pt x="0" y="1545201"/>
                </a:lnTo>
                <a:lnTo>
                  <a:pt x="0" y="0"/>
                </a:lnTo>
                <a:close/>
              </a:path>
            </a:pathLst>
          </a:custGeom>
          <a:blipFill>
            <a:blip r:embed="rId3"/>
            <a:stretch>
              <a:fillRect/>
            </a:stretch>
          </a:blipFill>
        </p:spPr>
        <p:txBody>
          <a:bodyPr/>
          <a:lstStyle/>
          <a:p>
            <a:endParaRPr lang="en-US"/>
          </a:p>
        </p:txBody>
      </p:sp>
      <p:sp>
        <p:nvSpPr>
          <p:cNvPr id="18" name="TextBox 18"/>
          <p:cNvSpPr txBox="1"/>
          <p:nvPr/>
        </p:nvSpPr>
        <p:spPr>
          <a:xfrm>
            <a:off x="191520" y="4305666"/>
            <a:ext cx="3601643" cy="530529"/>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19" name="TextBox 19"/>
          <p:cNvSpPr txBox="1"/>
          <p:nvPr/>
        </p:nvSpPr>
        <p:spPr>
          <a:xfrm>
            <a:off x="4102674" y="4240254"/>
            <a:ext cx="3979085" cy="825034"/>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of data through the computation.</a:t>
            </a:r>
          </a:p>
        </p:txBody>
      </p:sp>
      <p:sp>
        <p:nvSpPr>
          <p:cNvPr id="20" name="TextBox 20"/>
          <p:cNvSpPr txBox="1"/>
          <p:nvPr/>
        </p:nvSpPr>
        <p:spPr>
          <a:xfrm>
            <a:off x="5111475" y="7232113"/>
            <a:ext cx="2292610" cy="252028"/>
          </a:xfrm>
          <a:prstGeom prst="rect">
            <a:avLst/>
          </a:prstGeom>
        </p:spPr>
        <p:txBody>
          <a:bodyPr lIns="0" tIns="0" rIns="0" bIns="0" rtlCol="0" anchor="t">
            <a:spAutoFit/>
          </a:bodyPr>
          <a:lstStyle/>
          <a:p>
            <a:pPr algn="just">
              <a:lnSpc>
                <a:spcPts val="2087"/>
              </a:lnSpc>
              <a:spcBef>
                <a:spcPct val="0"/>
              </a:spcBef>
            </a:pPr>
            <a:r>
              <a:rPr lang="en-US" sz="1491">
                <a:solidFill>
                  <a:srgbClr val="000000"/>
                </a:solidFill>
                <a:latin typeface="Neue Einstellung"/>
                <a:ea typeface="Neue Einstellung"/>
                <a:cs typeface="Neue Einstellung"/>
                <a:sym typeface="Neue Einstellung"/>
              </a:rPr>
              <a:t>Hypergraph abstraction</a:t>
            </a:r>
          </a:p>
        </p:txBody>
      </p:sp>
      <p:sp>
        <p:nvSpPr>
          <p:cNvPr id="21" name="TextBox 4">
            <a:extLst>
              <a:ext uri="{FF2B5EF4-FFF2-40B4-BE49-F238E27FC236}">
                <a16:creationId xmlns:a16="http://schemas.microsoft.com/office/drawing/2014/main" id="{458CA772-1C51-3337-BAC1-0B227BFE4E40}"/>
              </a:ext>
            </a:extLst>
          </p:cNvPr>
          <p:cNvSpPr txBox="1"/>
          <p:nvPr/>
        </p:nvSpPr>
        <p:spPr>
          <a:xfrm>
            <a:off x="535923" y="3859892"/>
            <a:ext cx="3389569"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grpSp>
        <p:nvGrpSpPr>
          <p:cNvPr id="22" name="Group 6">
            <a:extLst>
              <a:ext uri="{FF2B5EF4-FFF2-40B4-BE49-F238E27FC236}">
                <a16:creationId xmlns:a16="http://schemas.microsoft.com/office/drawing/2014/main" id="{D048990D-2CF9-46F2-296F-FD98C2CEB78D}"/>
              </a:ext>
            </a:extLst>
          </p:cNvPr>
          <p:cNvGrpSpPr/>
          <p:nvPr/>
        </p:nvGrpSpPr>
        <p:grpSpPr>
          <a:xfrm>
            <a:off x="-3886200" y="2468836"/>
            <a:ext cx="9256086" cy="3008526"/>
            <a:chOff x="0" y="-28575"/>
            <a:chExt cx="1341255" cy="435951"/>
          </a:xfrm>
        </p:grpSpPr>
        <p:sp>
          <p:nvSpPr>
            <p:cNvPr id="23" name="Freeform 7">
              <a:extLst>
                <a:ext uri="{FF2B5EF4-FFF2-40B4-BE49-F238E27FC236}">
                  <a16:creationId xmlns:a16="http://schemas.microsoft.com/office/drawing/2014/main" id="{004EC806-A1E1-3224-9AD4-C8AB06A735E0}"/>
                </a:ext>
              </a:extLst>
            </p:cNvPr>
            <p:cNvSpPr/>
            <p:nvPr/>
          </p:nvSpPr>
          <p:spPr>
            <a:xfrm>
              <a:off x="548554" y="177378"/>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6D4D">
                <a:alpha val="20784"/>
              </a:srgbClr>
            </a:solidFill>
          </p:spPr>
          <p:txBody>
            <a:bodyPr/>
            <a:lstStyle/>
            <a:p>
              <a:endParaRPr lang="en-US" dirty="0"/>
            </a:p>
          </p:txBody>
        </p:sp>
        <p:sp>
          <p:nvSpPr>
            <p:cNvPr id="24" name="TextBox 8">
              <a:extLst>
                <a:ext uri="{FF2B5EF4-FFF2-40B4-BE49-F238E27FC236}">
                  <a16:creationId xmlns:a16="http://schemas.microsoft.com/office/drawing/2014/main" id="{77DE08D0-0F7C-03E3-7853-AFC9C3CE333C}"/>
                </a:ext>
              </a:extLst>
            </p:cNvPr>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sp>
        <p:nvSpPr>
          <p:cNvPr id="25" name="TextBox 2">
            <a:extLst>
              <a:ext uri="{FF2B5EF4-FFF2-40B4-BE49-F238E27FC236}">
                <a16:creationId xmlns:a16="http://schemas.microsoft.com/office/drawing/2014/main" id="{7632A3EF-6DA7-A51D-3C3E-C4A68EADCE0F}"/>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26" name="TextBox 3">
            <a:extLst>
              <a:ext uri="{FF2B5EF4-FFF2-40B4-BE49-F238E27FC236}">
                <a16:creationId xmlns:a16="http://schemas.microsoft.com/office/drawing/2014/main" id="{9DFD7DD5-67A3-523E-3113-E88FE050BC80}"/>
              </a:ext>
            </a:extLst>
          </p:cNvPr>
          <p:cNvSpPr txBox="1"/>
          <p:nvPr/>
        </p:nvSpPr>
        <p:spPr>
          <a:xfrm>
            <a:off x="4854604" y="2769114"/>
            <a:ext cx="8578792" cy="357406"/>
          </a:xfrm>
          <a:prstGeom prst="rect">
            <a:avLst/>
          </a:prstGeom>
        </p:spPr>
        <p:txBody>
          <a:bodyPr lIns="0" tIns="0" rIns="0" bIns="0" rtlCol="0" anchor="t">
            <a:spAutoFit/>
          </a:bodyPr>
          <a:lstStyle/>
          <a:p>
            <a:pPr algn="ctr">
              <a:lnSpc>
                <a:spcPts val="3026"/>
              </a:lnSpc>
              <a:spcBef>
                <a:spcPct val="0"/>
              </a:spcBef>
            </a:pPr>
            <a:r>
              <a:rPr lang="en-US" sz="2161" u="sng" dirty="0">
                <a:solidFill>
                  <a:srgbClr val="000000"/>
                </a:solidFill>
                <a:latin typeface="Neue Einstellung"/>
                <a:ea typeface="Neue Einstellung"/>
                <a:cs typeface="Neue Einstellung"/>
                <a:sym typeface="Neue Einstellung"/>
              </a:rPr>
              <a:t>The DQC mapping problem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0195" y="5499400"/>
            <a:ext cx="17607609" cy="7241129"/>
          </a:xfrm>
          <a:custGeom>
            <a:avLst/>
            <a:gdLst/>
            <a:ahLst/>
            <a:cxnLst/>
            <a:rect l="l" t="t" r="r" b="b"/>
            <a:pathLst>
              <a:path w="17607609" h="7241129">
                <a:moveTo>
                  <a:pt x="0" y="0"/>
                </a:moveTo>
                <a:lnTo>
                  <a:pt x="17607610" y="0"/>
                </a:lnTo>
                <a:lnTo>
                  <a:pt x="17607610" y="7241130"/>
                </a:lnTo>
                <a:lnTo>
                  <a:pt x="0" y="7241130"/>
                </a:lnTo>
                <a:lnTo>
                  <a:pt x="0" y="0"/>
                </a:lnTo>
                <a:close/>
              </a:path>
            </a:pathLst>
          </a:custGeom>
          <a:blipFill>
            <a:blip r:embed="rId2"/>
            <a:stretch>
              <a:fillRect/>
            </a:stretch>
          </a:blipFill>
        </p:spPr>
        <p:txBody>
          <a:bodyPr/>
          <a:lstStyle/>
          <a:p>
            <a:endParaRPr lang="en-US"/>
          </a:p>
        </p:txBody>
      </p:sp>
      <p:sp>
        <p:nvSpPr>
          <p:cNvPr id="3" name="Freeform 3"/>
          <p:cNvSpPr/>
          <p:nvPr/>
        </p:nvSpPr>
        <p:spPr>
          <a:xfrm>
            <a:off x="11538198" y="495300"/>
            <a:ext cx="6409606" cy="4470700"/>
          </a:xfrm>
          <a:custGeom>
            <a:avLst/>
            <a:gdLst/>
            <a:ahLst/>
            <a:cxnLst/>
            <a:rect l="l" t="t" r="r" b="b"/>
            <a:pathLst>
              <a:path w="6409606" h="4470700">
                <a:moveTo>
                  <a:pt x="0" y="0"/>
                </a:moveTo>
                <a:lnTo>
                  <a:pt x="6409607" y="0"/>
                </a:lnTo>
                <a:lnTo>
                  <a:pt x="6409607" y="4470700"/>
                </a:lnTo>
                <a:lnTo>
                  <a:pt x="0" y="4470700"/>
                </a:lnTo>
                <a:lnTo>
                  <a:pt x="0" y="0"/>
                </a:lnTo>
                <a:close/>
              </a:path>
            </a:pathLst>
          </a:custGeom>
          <a:blipFill>
            <a:blip r:embed="rId3"/>
            <a:stretch>
              <a:fillRect/>
            </a:stretch>
          </a:blipFill>
        </p:spPr>
        <p:txBody>
          <a:bodyPr/>
          <a:lstStyle/>
          <a:p>
            <a:endParaRPr lang="en-US"/>
          </a:p>
        </p:txBody>
      </p:sp>
      <p:sp>
        <p:nvSpPr>
          <p:cNvPr id="4" name="Freeform 4"/>
          <p:cNvSpPr/>
          <p:nvPr/>
        </p:nvSpPr>
        <p:spPr>
          <a:xfrm>
            <a:off x="552450" y="495300"/>
            <a:ext cx="6229854" cy="4384260"/>
          </a:xfrm>
          <a:custGeom>
            <a:avLst/>
            <a:gdLst/>
            <a:ahLst/>
            <a:cxnLst/>
            <a:rect l="l" t="t" r="r" b="b"/>
            <a:pathLst>
              <a:path w="6229854" h="4384260">
                <a:moveTo>
                  <a:pt x="0" y="0"/>
                </a:moveTo>
                <a:lnTo>
                  <a:pt x="6229854" y="0"/>
                </a:lnTo>
                <a:lnTo>
                  <a:pt x="6229854" y="4384260"/>
                </a:lnTo>
                <a:lnTo>
                  <a:pt x="0" y="4384260"/>
                </a:lnTo>
                <a:lnTo>
                  <a:pt x="0" y="0"/>
                </a:lnTo>
                <a:close/>
              </a:path>
            </a:pathLst>
          </a:custGeom>
          <a:blipFill>
            <a:blip r:embed="rId4"/>
            <a:stretch>
              <a:fillRect/>
            </a:stretch>
          </a:blipFill>
        </p:spPr>
        <p:txBody>
          <a:bodyPr/>
          <a:lstStyle/>
          <a:p>
            <a:endParaRPr lang="en-US"/>
          </a:p>
        </p:txBody>
      </p:sp>
      <p:sp>
        <p:nvSpPr>
          <p:cNvPr id="5" name="Freeform 5"/>
          <p:cNvSpPr/>
          <p:nvPr/>
        </p:nvSpPr>
        <p:spPr>
          <a:xfrm>
            <a:off x="7228750" y="2052698"/>
            <a:ext cx="3863002" cy="1545201"/>
          </a:xfrm>
          <a:custGeom>
            <a:avLst/>
            <a:gdLst/>
            <a:ahLst/>
            <a:cxnLst/>
            <a:rect l="l" t="t" r="r" b="b"/>
            <a:pathLst>
              <a:path w="3863002" h="1545201">
                <a:moveTo>
                  <a:pt x="0" y="0"/>
                </a:moveTo>
                <a:lnTo>
                  <a:pt x="3863002" y="0"/>
                </a:lnTo>
                <a:lnTo>
                  <a:pt x="3863002" y="1545201"/>
                </a:lnTo>
                <a:lnTo>
                  <a:pt x="0" y="1545201"/>
                </a:lnTo>
                <a:lnTo>
                  <a:pt x="0" y="0"/>
                </a:lnTo>
                <a:close/>
              </a:path>
            </a:pathLst>
          </a:custGeom>
          <a:blipFill>
            <a:blip r:embed="rId5"/>
            <a:stretch>
              <a:fillRect/>
            </a:stretch>
          </a:blipFill>
        </p:spPr>
        <p:txBody>
          <a:bodyPr/>
          <a:lstStyle/>
          <a:p>
            <a:endParaRPr lang="en-US"/>
          </a:p>
        </p:txBody>
      </p:sp>
      <p:sp>
        <p:nvSpPr>
          <p:cNvPr id="9" name="TextBox 9"/>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a:solidFill>
                  <a:srgbClr val="000000"/>
                </a:solidFill>
                <a:latin typeface="Open Sauce"/>
                <a:ea typeface="Open Sauce"/>
                <a:cs typeface="Open Sauce"/>
                <a:sym typeface="Open Sauce"/>
              </a:rPr>
              <a:t>HDHs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3">
            <a:extLst>
              <a:ext uri="{FF2B5EF4-FFF2-40B4-BE49-F238E27FC236}">
                <a16:creationId xmlns:a16="http://schemas.microsoft.com/office/drawing/2014/main" id="{A97D5580-5AED-72E2-ED17-504A952594C1}"/>
              </a:ext>
            </a:extLst>
          </p:cNvPr>
          <p:cNvGrpSpPr/>
          <p:nvPr/>
        </p:nvGrpSpPr>
        <p:grpSpPr>
          <a:xfrm>
            <a:off x="0" y="2346116"/>
            <a:ext cx="23524034" cy="8082084"/>
            <a:chOff x="0" y="0"/>
            <a:chExt cx="3408755" cy="1171136"/>
          </a:xfrm>
        </p:grpSpPr>
        <p:sp>
          <p:nvSpPr>
            <p:cNvPr id="22" name="Freeform 4">
              <a:extLst>
                <a:ext uri="{FF2B5EF4-FFF2-40B4-BE49-F238E27FC236}">
                  <a16:creationId xmlns:a16="http://schemas.microsoft.com/office/drawing/2014/main" id="{F0509054-0A47-5C16-41FB-0AC563748BE1}"/>
                </a:ext>
              </a:extLst>
            </p:cNvPr>
            <p:cNvSpPr/>
            <p:nvPr/>
          </p:nvSpPr>
          <p:spPr>
            <a:xfrm>
              <a:off x="0" y="0"/>
              <a:ext cx="3408755" cy="1171136"/>
            </a:xfrm>
            <a:custGeom>
              <a:avLst/>
              <a:gdLst/>
              <a:ahLst/>
              <a:cxnLst/>
              <a:rect l="l" t="t" r="r" b="b"/>
              <a:pathLst>
                <a:path w="3408755" h="1171136">
                  <a:moveTo>
                    <a:pt x="3205555" y="0"/>
                  </a:moveTo>
                  <a:lnTo>
                    <a:pt x="0" y="0"/>
                  </a:lnTo>
                  <a:lnTo>
                    <a:pt x="0" y="1171136"/>
                  </a:lnTo>
                  <a:lnTo>
                    <a:pt x="3205555" y="1171136"/>
                  </a:lnTo>
                  <a:lnTo>
                    <a:pt x="3408755" y="585568"/>
                  </a:lnTo>
                  <a:lnTo>
                    <a:pt x="3205555" y="0"/>
                  </a:lnTo>
                  <a:close/>
                </a:path>
              </a:pathLst>
            </a:custGeom>
            <a:solidFill>
              <a:srgbClr val="FF6D4D">
                <a:alpha val="20784"/>
              </a:srgbClr>
            </a:solidFill>
          </p:spPr>
          <p:txBody>
            <a:bodyPr/>
            <a:lstStyle/>
            <a:p>
              <a:endParaRPr lang="en-US" dirty="0"/>
            </a:p>
          </p:txBody>
        </p:sp>
        <p:sp>
          <p:nvSpPr>
            <p:cNvPr id="23" name="TextBox 5">
              <a:extLst>
                <a:ext uri="{FF2B5EF4-FFF2-40B4-BE49-F238E27FC236}">
                  <a16:creationId xmlns:a16="http://schemas.microsoft.com/office/drawing/2014/main" id="{F755B298-9A64-4EC2-B7EF-6F4FEFFD4A99}"/>
                </a:ext>
              </a:extLst>
            </p:cNvPr>
            <p:cNvSpPr txBox="1"/>
            <p:nvPr/>
          </p:nvSpPr>
          <p:spPr>
            <a:xfrm>
              <a:off x="0" y="-28575"/>
              <a:ext cx="3294455" cy="1199711"/>
            </a:xfrm>
            <a:prstGeom prst="rect">
              <a:avLst/>
            </a:prstGeom>
          </p:spPr>
          <p:txBody>
            <a:bodyPr lIns="26258" tIns="26258" rIns="26258" bIns="26258" rtlCol="0" anchor="ctr"/>
            <a:lstStyle/>
            <a:p>
              <a:pPr algn="ctr">
                <a:lnSpc>
                  <a:spcPts val="2170"/>
                </a:lnSpc>
              </a:pPr>
              <a:endParaRPr/>
            </a:p>
          </p:txBody>
        </p:sp>
      </p:grpSp>
      <p:sp>
        <p:nvSpPr>
          <p:cNvPr id="2" name="TextBox 2"/>
          <p:cNvSpPr txBox="1"/>
          <p:nvPr/>
        </p:nvSpPr>
        <p:spPr>
          <a:xfrm>
            <a:off x="1029238" y="2317541"/>
            <a:ext cx="6509650"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sp>
        <p:nvSpPr>
          <p:cNvPr id="6" name="Freeform 6"/>
          <p:cNvSpPr/>
          <p:nvPr/>
        </p:nvSpPr>
        <p:spPr>
          <a:xfrm>
            <a:off x="1158619" y="4744222"/>
            <a:ext cx="4288603" cy="2133580"/>
          </a:xfrm>
          <a:custGeom>
            <a:avLst/>
            <a:gdLst/>
            <a:ahLst/>
            <a:cxnLst/>
            <a:rect l="l" t="t" r="r" b="b"/>
            <a:pathLst>
              <a:path w="4288603" h="2133580">
                <a:moveTo>
                  <a:pt x="0" y="0"/>
                </a:moveTo>
                <a:lnTo>
                  <a:pt x="4288603" y="0"/>
                </a:lnTo>
                <a:lnTo>
                  <a:pt x="4288603" y="2133579"/>
                </a:lnTo>
                <a:lnTo>
                  <a:pt x="0" y="2133579"/>
                </a:lnTo>
                <a:lnTo>
                  <a:pt x="0" y="0"/>
                </a:lnTo>
                <a:close/>
              </a:path>
            </a:pathLst>
          </a:custGeom>
          <a:blipFill>
            <a:blip r:embed="rId2"/>
            <a:stretch>
              <a:fillRect/>
            </a:stretch>
          </a:blipFill>
        </p:spPr>
        <p:txBody>
          <a:bodyPr/>
          <a:lstStyle/>
          <a:p>
            <a:endParaRPr lang="en-US"/>
          </a:p>
        </p:txBody>
      </p:sp>
      <p:sp>
        <p:nvSpPr>
          <p:cNvPr id="7" name="Freeform 7"/>
          <p:cNvSpPr/>
          <p:nvPr/>
        </p:nvSpPr>
        <p:spPr>
          <a:xfrm>
            <a:off x="5980164" y="4508827"/>
            <a:ext cx="4994152" cy="3308626"/>
          </a:xfrm>
          <a:custGeom>
            <a:avLst/>
            <a:gdLst/>
            <a:ahLst/>
            <a:cxnLst/>
            <a:rect l="l" t="t" r="r" b="b"/>
            <a:pathLst>
              <a:path w="4994152" h="3308626">
                <a:moveTo>
                  <a:pt x="0" y="0"/>
                </a:moveTo>
                <a:lnTo>
                  <a:pt x="4994152" y="0"/>
                </a:lnTo>
                <a:lnTo>
                  <a:pt x="4994152" y="3308626"/>
                </a:lnTo>
                <a:lnTo>
                  <a:pt x="0" y="3308626"/>
                </a:lnTo>
                <a:lnTo>
                  <a:pt x="0" y="0"/>
                </a:lnTo>
                <a:close/>
              </a:path>
            </a:pathLst>
          </a:custGeom>
          <a:blipFill>
            <a:blip r:embed="rId3"/>
            <a:stretch>
              <a:fillRect/>
            </a:stretch>
          </a:blipFill>
        </p:spPr>
        <p:txBody>
          <a:bodyPr/>
          <a:lstStyle/>
          <a:p>
            <a:endParaRPr lang="en-US"/>
          </a:p>
        </p:txBody>
      </p:sp>
      <p:sp>
        <p:nvSpPr>
          <p:cNvPr id="8" name="Freeform 8"/>
          <p:cNvSpPr/>
          <p:nvPr/>
        </p:nvSpPr>
        <p:spPr>
          <a:xfrm>
            <a:off x="12049717" y="4614477"/>
            <a:ext cx="6074232" cy="2839703"/>
          </a:xfrm>
          <a:custGeom>
            <a:avLst/>
            <a:gdLst/>
            <a:ahLst/>
            <a:cxnLst/>
            <a:rect l="l" t="t" r="r" b="b"/>
            <a:pathLst>
              <a:path w="6074232" h="2839703">
                <a:moveTo>
                  <a:pt x="0" y="0"/>
                </a:moveTo>
                <a:lnTo>
                  <a:pt x="6074231" y="0"/>
                </a:lnTo>
                <a:lnTo>
                  <a:pt x="6074231" y="2839703"/>
                </a:lnTo>
                <a:lnTo>
                  <a:pt x="0" y="2839703"/>
                </a:lnTo>
                <a:lnTo>
                  <a:pt x="0" y="0"/>
                </a:lnTo>
                <a:close/>
              </a:path>
            </a:pathLst>
          </a:custGeom>
          <a:blipFill>
            <a:blip r:embed="rId4"/>
            <a:stretch>
              <a:fillRect/>
            </a:stretch>
          </a:blipFill>
        </p:spPr>
        <p:txBody>
          <a:bodyPr/>
          <a:lstStyle/>
          <a:p>
            <a:endParaRPr lang="en-US"/>
          </a:p>
        </p:txBody>
      </p:sp>
      <p:sp>
        <p:nvSpPr>
          <p:cNvPr id="9" name="Freeform 9"/>
          <p:cNvSpPr/>
          <p:nvPr/>
        </p:nvSpPr>
        <p:spPr>
          <a:xfrm>
            <a:off x="669135" y="7999848"/>
            <a:ext cx="4574304" cy="2287152"/>
          </a:xfrm>
          <a:custGeom>
            <a:avLst/>
            <a:gdLst/>
            <a:ahLst/>
            <a:cxnLst/>
            <a:rect l="l" t="t" r="r" b="b"/>
            <a:pathLst>
              <a:path w="4574304" h="2287152">
                <a:moveTo>
                  <a:pt x="0" y="0"/>
                </a:moveTo>
                <a:lnTo>
                  <a:pt x="4574304" y="0"/>
                </a:lnTo>
                <a:lnTo>
                  <a:pt x="4574304" y="2287152"/>
                </a:lnTo>
                <a:lnTo>
                  <a:pt x="0" y="2287152"/>
                </a:lnTo>
                <a:lnTo>
                  <a:pt x="0" y="0"/>
                </a:lnTo>
                <a:close/>
              </a:path>
            </a:pathLst>
          </a:custGeom>
          <a:blipFill>
            <a:blip r:embed="rId5"/>
            <a:stretch>
              <a:fillRect/>
            </a:stretch>
          </a:blipFill>
        </p:spPr>
        <p:txBody>
          <a:bodyPr/>
          <a:lstStyle/>
          <a:p>
            <a:endParaRPr lang="en-US"/>
          </a:p>
        </p:txBody>
      </p:sp>
      <p:sp>
        <p:nvSpPr>
          <p:cNvPr id="10" name="TextBox 10"/>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a:solidFill>
                  <a:srgbClr val="000000"/>
                </a:solidFill>
                <a:latin typeface="Open Sauce"/>
                <a:ea typeface="Open Sauce"/>
                <a:cs typeface="Open Sauce"/>
                <a:sym typeface="Open Sauce"/>
              </a:rPr>
              <a:t>HDHs</a:t>
            </a:r>
          </a:p>
        </p:txBody>
      </p:sp>
      <p:sp>
        <p:nvSpPr>
          <p:cNvPr id="11" name="TextBox 11"/>
          <p:cNvSpPr txBox="1"/>
          <p:nvPr/>
        </p:nvSpPr>
        <p:spPr>
          <a:xfrm>
            <a:off x="1029238" y="2760108"/>
            <a:ext cx="6916936" cy="259944"/>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12" name="TextBox 12"/>
          <p:cNvSpPr txBox="1"/>
          <p:nvPr/>
        </p:nvSpPr>
        <p:spPr>
          <a:xfrm>
            <a:off x="7862067" y="2462610"/>
            <a:ext cx="10261881" cy="535724"/>
          </a:xfrm>
          <a:prstGeom prst="rect">
            <a:avLst/>
          </a:prstGeom>
        </p:spPr>
        <p:txBody>
          <a:bodyPr lIns="0" tIns="0" rIns="0" bIns="0" rtlCol="0" anchor="t">
            <a:spAutoFit/>
          </a:bodyPr>
          <a:lstStyle/>
          <a:p>
            <a:pPr algn="ctr">
              <a:lnSpc>
                <a:spcPts val="4480"/>
              </a:lnSpc>
            </a:pPr>
            <a:r>
              <a:rPr lang="en-US" sz="3200" b="1" dirty="0">
                <a:solidFill>
                  <a:srgbClr val="F93713"/>
                </a:solidFill>
                <a:latin typeface="JUST Sans Ultra-Bold"/>
                <a:ea typeface="JUST Sans Ultra-Bold"/>
                <a:cs typeface="JUST Sans Ultra-Bold"/>
                <a:sym typeface="JUST Sans Ultra-Bold"/>
              </a:rPr>
              <a:t>There exist multiple models of QC</a:t>
            </a:r>
          </a:p>
        </p:txBody>
      </p:sp>
      <p:sp>
        <p:nvSpPr>
          <p:cNvPr id="13" name="TextBox 13"/>
          <p:cNvSpPr txBox="1"/>
          <p:nvPr/>
        </p:nvSpPr>
        <p:spPr>
          <a:xfrm>
            <a:off x="2479125" y="3780483"/>
            <a:ext cx="1647591" cy="566420"/>
          </a:xfrm>
          <a:prstGeom prst="rect">
            <a:avLst/>
          </a:prstGeom>
        </p:spPr>
        <p:txBody>
          <a:bodyPr lIns="0" tIns="0" rIns="0" bIns="0" rtlCol="0" anchor="t">
            <a:spAutoFit/>
          </a:bodyPr>
          <a:lstStyle/>
          <a:p>
            <a:pPr algn="ctr">
              <a:lnSpc>
                <a:spcPts val="4480"/>
              </a:lnSpc>
            </a:pPr>
            <a:r>
              <a:rPr lang="en-US" sz="3200">
                <a:solidFill>
                  <a:srgbClr val="000000"/>
                </a:solidFill>
                <a:latin typeface="JUST Sans"/>
                <a:ea typeface="JUST Sans"/>
                <a:cs typeface="JUST Sans"/>
                <a:sym typeface="JUST Sans"/>
              </a:rPr>
              <a:t>Circuits</a:t>
            </a:r>
          </a:p>
        </p:txBody>
      </p:sp>
      <p:sp>
        <p:nvSpPr>
          <p:cNvPr id="14" name="TextBox 14"/>
          <p:cNvSpPr txBox="1"/>
          <p:nvPr/>
        </p:nvSpPr>
        <p:spPr>
          <a:xfrm>
            <a:off x="6733694" y="3780483"/>
            <a:ext cx="3487092" cy="566420"/>
          </a:xfrm>
          <a:prstGeom prst="rect">
            <a:avLst/>
          </a:prstGeom>
        </p:spPr>
        <p:txBody>
          <a:bodyPr lIns="0" tIns="0" rIns="0" bIns="0" rtlCol="0" anchor="t">
            <a:spAutoFit/>
          </a:bodyPr>
          <a:lstStyle/>
          <a:p>
            <a:pPr algn="ctr">
              <a:lnSpc>
                <a:spcPts val="4480"/>
              </a:lnSpc>
            </a:pPr>
            <a:r>
              <a:rPr lang="en-US" sz="3200">
                <a:solidFill>
                  <a:srgbClr val="000000"/>
                </a:solidFill>
                <a:latin typeface="JUST Sans"/>
                <a:ea typeface="JUST Sans"/>
                <a:cs typeface="JUST Sans"/>
                <a:sym typeface="JUST Sans"/>
              </a:rPr>
              <a:t>MBQC Patterns</a:t>
            </a:r>
          </a:p>
        </p:txBody>
      </p:sp>
      <p:sp>
        <p:nvSpPr>
          <p:cNvPr id="15" name="TextBox 15"/>
          <p:cNvSpPr txBox="1"/>
          <p:nvPr/>
        </p:nvSpPr>
        <p:spPr>
          <a:xfrm>
            <a:off x="13150126" y="3780483"/>
            <a:ext cx="3487092" cy="566420"/>
          </a:xfrm>
          <a:prstGeom prst="rect">
            <a:avLst/>
          </a:prstGeom>
        </p:spPr>
        <p:txBody>
          <a:bodyPr lIns="0" tIns="0" rIns="0" bIns="0" rtlCol="0" anchor="t">
            <a:spAutoFit/>
          </a:bodyPr>
          <a:lstStyle/>
          <a:p>
            <a:pPr algn="ctr">
              <a:lnSpc>
                <a:spcPts val="4480"/>
              </a:lnSpc>
            </a:pPr>
            <a:r>
              <a:rPr lang="en-US" sz="3200">
                <a:solidFill>
                  <a:srgbClr val="000000"/>
                </a:solidFill>
                <a:latin typeface="JUST Sans"/>
                <a:ea typeface="JUST Sans"/>
                <a:cs typeface="JUST Sans"/>
                <a:sym typeface="JUST Sans"/>
              </a:rPr>
              <a:t>Quantum walks</a:t>
            </a:r>
          </a:p>
        </p:txBody>
      </p:sp>
      <p:sp>
        <p:nvSpPr>
          <p:cNvPr id="16" name="TextBox 16"/>
          <p:cNvSpPr txBox="1"/>
          <p:nvPr/>
        </p:nvSpPr>
        <p:spPr>
          <a:xfrm>
            <a:off x="183450" y="7251033"/>
            <a:ext cx="5545674" cy="566420"/>
          </a:xfrm>
          <a:prstGeom prst="rect">
            <a:avLst/>
          </a:prstGeom>
        </p:spPr>
        <p:txBody>
          <a:bodyPr lIns="0" tIns="0" rIns="0" bIns="0" rtlCol="0" anchor="t">
            <a:spAutoFit/>
          </a:bodyPr>
          <a:lstStyle/>
          <a:p>
            <a:pPr algn="ctr">
              <a:lnSpc>
                <a:spcPts val="4480"/>
              </a:lnSpc>
            </a:pPr>
            <a:r>
              <a:rPr lang="en-US" sz="3200">
                <a:solidFill>
                  <a:srgbClr val="000000"/>
                </a:solidFill>
                <a:latin typeface="JUST Sans"/>
                <a:ea typeface="JUST Sans"/>
                <a:cs typeface="JUST Sans"/>
                <a:sym typeface="JUST Sans"/>
              </a:rPr>
              <a:t>Quantum cellular automata</a:t>
            </a:r>
          </a:p>
        </p:txBody>
      </p:sp>
      <p:sp>
        <p:nvSpPr>
          <p:cNvPr id="20" name="TextBox 5">
            <a:extLst>
              <a:ext uri="{FF2B5EF4-FFF2-40B4-BE49-F238E27FC236}">
                <a16:creationId xmlns:a16="http://schemas.microsoft.com/office/drawing/2014/main" id="{F34F7145-6EAC-7128-AD94-C2E5DFFCE615}"/>
              </a:ext>
            </a:extLst>
          </p:cNvPr>
          <p:cNvSpPr txBox="1"/>
          <p:nvPr/>
        </p:nvSpPr>
        <p:spPr>
          <a:xfrm>
            <a:off x="0" y="2148918"/>
            <a:ext cx="22735242" cy="8279282"/>
          </a:xfrm>
          <a:prstGeom prst="rect">
            <a:avLst/>
          </a:prstGeom>
        </p:spPr>
        <p:txBody>
          <a:bodyPr lIns="26258" tIns="26258" rIns="26258" bIns="26258" rtlCol="0" anchor="ctr"/>
          <a:lstStyle/>
          <a:p>
            <a:pPr algn="ctr">
              <a:lnSpc>
                <a:spcPts val="2170"/>
              </a:lnSpc>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F92C1-1F9F-04C6-E587-0D834CBCCA5F}"/>
            </a:ext>
          </a:extLst>
        </p:cNvPr>
        <p:cNvGrpSpPr/>
        <p:nvPr/>
      </p:nvGrpSpPr>
      <p:grpSpPr>
        <a:xfrm>
          <a:off x="0" y="0"/>
          <a:ext cx="0" cy="0"/>
          <a:chOff x="0" y="0"/>
          <a:chExt cx="0" cy="0"/>
        </a:xfrm>
      </p:grpSpPr>
      <p:grpSp>
        <p:nvGrpSpPr>
          <p:cNvPr id="10" name="Group 3">
            <a:extLst>
              <a:ext uri="{FF2B5EF4-FFF2-40B4-BE49-F238E27FC236}">
                <a16:creationId xmlns:a16="http://schemas.microsoft.com/office/drawing/2014/main" id="{320DEB62-BBF4-FC05-6D9E-54C7FFC3D9DD}"/>
              </a:ext>
            </a:extLst>
          </p:cNvPr>
          <p:cNvGrpSpPr/>
          <p:nvPr/>
        </p:nvGrpSpPr>
        <p:grpSpPr>
          <a:xfrm>
            <a:off x="-26276" y="2248456"/>
            <a:ext cx="21726983" cy="8668643"/>
            <a:chOff x="0" y="0"/>
            <a:chExt cx="3148353" cy="1256132"/>
          </a:xfrm>
        </p:grpSpPr>
        <p:sp>
          <p:nvSpPr>
            <p:cNvPr id="11" name="Freeform 4">
              <a:extLst>
                <a:ext uri="{FF2B5EF4-FFF2-40B4-BE49-F238E27FC236}">
                  <a16:creationId xmlns:a16="http://schemas.microsoft.com/office/drawing/2014/main" id="{17F97692-FB3E-C940-1DA0-9EA4C04D2DE0}"/>
                </a:ext>
              </a:extLst>
            </p:cNvPr>
            <p:cNvSpPr/>
            <p:nvPr/>
          </p:nvSpPr>
          <p:spPr>
            <a:xfrm>
              <a:off x="0" y="0"/>
              <a:ext cx="3148353" cy="1256132"/>
            </a:xfrm>
            <a:custGeom>
              <a:avLst/>
              <a:gdLst/>
              <a:ahLst/>
              <a:cxnLst/>
              <a:rect l="l" t="t" r="r" b="b"/>
              <a:pathLst>
                <a:path w="3148353" h="1256132">
                  <a:moveTo>
                    <a:pt x="2945153" y="0"/>
                  </a:moveTo>
                  <a:lnTo>
                    <a:pt x="0" y="0"/>
                  </a:lnTo>
                  <a:lnTo>
                    <a:pt x="0" y="1256132"/>
                  </a:lnTo>
                  <a:lnTo>
                    <a:pt x="2945153" y="1256132"/>
                  </a:lnTo>
                  <a:lnTo>
                    <a:pt x="3148353" y="628066"/>
                  </a:lnTo>
                  <a:lnTo>
                    <a:pt x="2945153" y="0"/>
                  </a:lnTo>
                  <a:close/>
                </a:path>
              </a:pathLst>
            </a:custGeom>
            <a:solidFill>
              <a:srgbClr val="FF8002">
                <a:alpha val="20784"/>
              </a:srgbClr>
            </a:solidFill>
          </p:spPr>
          <p:txBody>
            <a:bodyPr/>
            <a:lstStyle/>
            <a:p>
              <a:endParaRPr lang="en-US"/>
            </a:p>
          </p:txBody>
        </p:sp>
        <p:sp>
          <p:nvSpPr>
            <p:cNvPr id="12" name="TextBox 5">
              <a:extLst>
                <a:ext uri="{FF2B5EF4-FFF2-40B4-BE49-F238E27FC236}">
                  <a16:creationId xmlns:a16="http://schemas.microsoft.com/office/drawing/2014/main" id="{E5372AEB-8941-921E-EB28-F1EF70AD2332}"/>
                </a:ext>
              </a:extLst>
            </p:cNvPr>
            <p:cNvSpPr txBox="1"/>
            <p:nvPr/>
          </p:nvSpPr>
          <p:spPr>
            <a:xfrm>
              <a:off x="0" y="-28575"/>
              <a:ext cx="3034053" cy="1284707"/>
            </a:xfrm>
            <a:prstGeom prst="rect">
              <a:avLst/>
            </a:prstGeom>
          </p:spPr>
          <p:txBody>
            <a:bodyPr lIns="26258" tIns="26258" rIns="26258" bIns="26258" rtlCol="0" anchor="ctr"/>
            <a:lstStyle/>
            <a:p>
              <a:pPr algn="ctr">
                <a:lnSpc>
                  <a:spcPts val="2170"/>
                </a:lnSpc>
              </a:pPr>
              <a:endParaRPr/>
            </a:p>
          </p:txBody>
        </p:sp>
      </p:grpSp>
      <p:sp>
        <p:nvSpPr>
          <p:cNvPr id="2" name="TextBox 2">
            <a:extLst>
              <a:ext uri="{FF2B5EF4-FFF2-40B4-BE49-F238E27FC236}">
                <a16:creationId xmlns:a16="http://schemas.microsoft.com/office/drawing/2014/main" id="{DD69687D-A3E1-5C45-EE86-1BF7BFDA8F75}"/>
              </a:ext>
            </a:extLst>
          </p:cNvPr>
          <p:cNvSpPr txBox="1"/>
          <p:nvPr/>
        </p:nvSpPr>
        <p:spPr>
          <a:xfrm>
            <a:off x="922717" y="2248456"/>
            <a:ext cx="5887698"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sp>
        <p:nvSpPr>
          <p:cNvPr id="6" name="Freeform 6">
            <a:extLst>
              <a:ext uri="{FF2B5EF4-FFF2-40B4-BE49-F238E27FC236}">
                <a16:creationId xmlns:a16="http://schemas.microsoft.com/office/drawing/2014/main" id="{CB88C5CC-017F-B956-3BCF-913D5C782FEB}"/>
              </a:ext>
            </a:extLst>
          </p:cNvPr>
          <p:cNvSpPr/>
          <p:nvPr/>
        </p:nvSpPr>
        <p:spPr>
          <a:xfrm>
            <a:off x="5989518" y="4753055"/>
            <a:ext cx="6114158" cy="4024509"/>
          </a:xfrm>
          <a:custGeom>
            <a:avLst/>
            <a:gdLst/>
            <a:ahLst/>
            <a:cxnLst/>
            <a:rect l="l" t="t" r="r" b="b"/>
            <a:pathLst>
              <a:path w="6114158" h="4024509">
                <a:moveTo>
                  <a:pt x="0" y="0"/>
                </a:moveTo>
                <a:lnTo>
                  <a:pt x="6114159" y="0"/>
                </a:lnTo>
                <a:lnTo>
                  <a:pt x="6114159" y="4024509"/>
                </a:lnTo>
                <a:lnTo>
                  <a:pt x="0" y="4024509"/>
                </a:lnTo>
                <a:lnTo>
                  <a:pt x="0" y="0"/>
                </a:lnTo>
                <a:close/>
              </a:path>
            </a:pathLst>
          </a:custGeom>
          <a:blipFill>
            <a:blip r:embed="rId2"/>
            <a:stretch>
              <a:fillRect/>
            </a:stretch>
          </a:blipFill>
        </p:spPr>
        <p:txBody>
          <a:bodyPr/>
          <a:lstStyle/>
          <a:p>
            <a:endParaRPr lang="en-US"/>
          </a:p>
        </p:txBody>
      </p:sp>
      <p:sp>
        <p:nvSpPr>
          <p:cNvPr id="7" name="TextBox 7">
            <a:extLst>
              <a:ext uri="{FF2B5EF4-FFF2-40B4-BE49-F238E27FC236}">
                <a16:creationId xmlns:a16="http://schemas.microsoft.com/office/drawing/2014/main" id="{73D086C1-27B4-BF94-A328-EBB9117472E8}"/>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a:solidFill>
                  <a:srgbClr val="000000"/>
                </a:solidFill>
                <a:latin typeface="Open Sauce"/>
                <a:ea typeface="Open Sauce"/>
                <a:cs typeface="Open Sauce"/>
                <a:sym typeface="Open Sauce"/>
              </a:rPr>
              <a:t>HDHs</a:t>
            </a:r>
          </a:p>
        </p:txBody>
      </p:sp>
      <p:sp>
        <p:nvSpPr>
          <p:cNvPr id="8" name="TextBox 8">
            <a:extLst>
              <a:ext uri="{FF2B5EF4-FFF2-40B4-BE49-F238E27FC236}">
                <a16:creationId xmlns:a16="http://schemas.microsoft.com/office/drawing/2014/main" id="{CF9E29BD-FE0A-50BE-C707-4AEA345AED5A}"/>
              </a:ext>
            </a:extLst>
          </p:cNvPr>
          <p:cNvSpPr txBox="1"/>
          <p:nvPr/>
        </p:nvSpPr>
        <p:spPr>
          <a:xfrm>
            <a:off x="97190" y="2627153"/>
            <a:ext cx="7641811" cy="542906"/>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amongst data through the computation.</a:t>
            </a:r>
          </a:p>
        </p:txBody>
      </p:sp>
      <p:sp>
        <p:nvSpPr>
          <p:cNvPr id="9" name="TextBox 9">
            <a:extLst>
              <a:ext uri="{FF2B5EF4-FFF2-40B4-BE49-F238E27FC236}">
                <a16:creationId xmlns:a16="http://schemas.microsoft.com/office/drawing/2014/main" id="{6B74CC96-D986-CECC-77E5-354BF9E216E2}"/>
              </a:ext>
            </a:extLst>
          </p:cNvPr>
          <p:cNvSpPr txBox="1"/>
          <p:nvPr/>
        </p:nvSpPr>
        <p:spPr>
          <a:xfrm>
            <a:off x="7862067" y="2462610"/>
            <a:ext cx="10261881" cy="1689886"/>
          </a:xfrm>
          <a:prstGeom prst="rect">
            <a:avLst/>
          </a:prstGeom>
        </p:spPr>
        <p:txBody>
          <a:bodyPr lIns="0" tIns="0" rIns="0" bIns="0" rtlCol="0" anchor="t">
            <a:spAutoFit/>
          </a:bodyPr>
          <a:lstStyle/>
          <a:p>
            <a:pPr algn="ctr">
              <a:lnSpc>
                <a:spcPts val="4480"/>
              </a:lnSpc>
            </a:pPr>
            <a:r>
              <a:rPr lang="en-US" sz="3200" b="1" dirty="0">
                <a:solidFill>
                  <a:srgbClr val="FF8002"/>
                </a:solidFill>
                <a:latin typeface="JUST Sans Ultra-Bold"/>
                <a:ea typeface="JUST Sans Ultra-Bold"/>
                <a:cs typeface="JUST Sans Ultra-Bold"/>
                <a:sym typeface="JUST Sans Ultra-Bold"/>
              </a:rPr>
              <a:t>The goal is to represent computation such that we can evaluate the minimum cost of its distribution.</a:t>
            </a:r>
          </a:p>
        </p:txBody>
      </p:sp>
    </p:spTree>
    <p:extLst>
      <p:ext uri="{BB962C8B-B14F-4D97-AF65-F5344CB8AC3E}">
        <p14:creationId xmlns:p14="http://schemas.microsoft.com/office/powerpoint/2010/main" val="1422566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9238" y="2317541"/>
            <a:ext cx="6509650"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sp>
        <p:nvSpPr>
          <p:cNvPr id="3" name="TextBox 3"/>
          <p:cNvSpPr txBox="1"/>
          <p:nvPr/>
        </p:nvSpPr>
        <p:spPr>
          <a:xfrm>
            <a:off x="8704690" y="2319206"/>
            <a:ext cx="5887698"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grpSp>
        <p:nvGrpSpPr>
          <p:cNvPr id="4" name="Group 4"/>
          <p:cNvGrpSpPr/>
          <p:nvPr/>
        </p:nvGrpSpPr>
        <p:grpSpPr>
          <a:xfrm>
            <a:off x="-505265" y="2204916"/>
            <a:ext cx="10506027" cy="8082084"/>
            <a:chOff x="0" y="0"/>
            <a:chExt cx="1522378" cy="1171136"/>
          </a:xfrm>
        </p:grpSpPr>
        <p:sp>
          <p:nvSpPr>
            <p:cNvPr id="5" name="Freeform 5"/>
            <p:cNvSpPr/>
            <p:nvPr/>
          </p:nvSpPr>
          <p:spPr>
            <a:xfrm>
              <a:off x="0" y="0"/>
              <a:ext cx="1522378" cy="1171136"/>
            </a:xfrm>
            <a:custGeom>
              <a:avLst/>
              <a:gdLst/>
              <a:ahLst/>
              <a:cxnLst/>
              <a:rect l="l" t="t" r="r" b="b"/>
              <a:pathLst>
                <a:path w="1522378" h="1171136">
                  <a:moveTo>
                    <a:pt x="1319178" y="0"/>
                  </a:moveTo>
                  <a:lnTo>
                    <a:pt x="0" y="0"/>
                  </a:lnTo>
                  <a:lnTo>
                    <a:pt x="0" y="1171136"/>
                  </a:lnTo>
                  <a:lnTo>
                    <a:pt x="1319178" y="1171136"/>
                  </a:lnTo>
                  <a:lnTo>
                    <a:pt x="1522378" y="585568"/>
                  </a:lnTo>
                  <a:lnTo>
                    <a:pt x="1319178" y="0"/>
                  </a:lnTo>
                  <a:close/>
                </a:path>
              </a:pathLst>
            </a:custGeom>
            <a:solidFill>
              <a:srgbClr val="FF6D4D">
                <a:alpha val="20784"/>
              </a:srgbClr>
            </a:solidFill>
          </p:spPr>
          <p:txBody>
            <a:bodyPr/>
            <a:lstStyle/>
            <a:p>
              <a:endParaRPr lang="en-US"/>
            </a:p>
          </p:txBody>
        </p:sp>
        <p:sp>
          <p:nvSpPr>
            <p:cNvPr id="6" name="TextBox 6"/>
            <p:cNvSpPr txBox="1"/>
            <p:nvPr/>
          </p:nvSpPr>
          <p:spPr>
            <a:xfrm>
              <a:off x="0" y="-28575"/>
              <a:ext cx="1408078" cy="1199711"/>
            </a:xfrm>
            <a:prstGeom prst="rect">
              <a:avLst/>
            </a:prstGeom>
          </p:spPr>
          <p:txBody>
            <a:bodyPr lIns="26258" tIns="26258" rIns="26258" bIns="26258" rtlCol="0" anchor="ctr"/>
            <a:lstStyle/>
            <a:p>
              <a:pPr algn="ctr">
                <a:lnSpc>
                  <a:spcPts val="2170"/>
                </a:lnSpc>
              </a:pPr>
              <a:endParaRPr/>
            </a:p>
          </p:txBody>
        </p:sp>
      </p:grpSp>
      <p:grpSp>
        <p:nvGrpSpPr>
          <p:cNvPr id="7" name="Group 7"/>
          <p:cNvGrpSpPr/>
          <p:nvPr/>
        </p:nvGrpSpPr>
        <p:grpSpPr>
          <a:xfrm>
            <a:off x="7826101" y="2204916"/>
            <a:ext cx="10506027" cy="8613083"/>
            <a:chOff x="0" y="0"/>
            <a:chExt cx="1522378" cy="1248081"/>
          </a:xfrm>
        </p:grpSpPr>
        <p:sp>
          <p:nvSpPr>
            <p:cNvPr id="8" name="Freeform 8"/>
            <p:cNvSpPr/>
            <p:nvPr/>
          </p:nvSpPr>
          <p:spPr>
            <a:xfrm>
              <a:off x="0" y="0"/>
              <a:ext cx="1522378" cy="1248081"/>
            </a:xfrm>
            <a:custGeom>
              <a:avLst/>
              <a:gdLst/>
              <a:ahLst/>
              <a:cxnLst/>
              <a:rect l="l" t="t" r="r" b="b"/>
              <a:pathLst>
                <a:path w="1522378" h="1248081">
                  <a:moveTo>
                    <a:pt x="1319178" y="0"/>
                  </a:moveTo>
                  <a:lnTo>
                    <a:pt x="0" y="0"/>
                  </a:lnTo>
                  <a:lnTo>
                    <a:pt x="0" y="1248081"/>
                  </a:lnTo>
                  <a:lnTo>
                    <a:pt x="1319178" y="1248081"/>
                  </a:lnTo>
                  <a:lnTo>
                    <a:pt x="1522378" y="624040"/>
                  </a:lnTo>
                  <a:lnTo>
                    <a:pt x="1319178" y="0"/>
                  </a:lnTo>
                  <a:close/>
                </a:path>
              </a:pathLst>
            </a:custGeom>
            <a:solidFill>
              <a:srgbClr val="FF8002">
                <a:alpha val="20784"/>
              </a:srgbClr>
            </a:solidFill>
          </p:spPr>
          <p:txBody>
            <a:bodyPr/>
            <a:lstStyle/>
            <a:p>
              <a:endParaRPr lang="en-US"/>
            </a:p>
          </p:txBody>
        </p:sp>
        <p:sp>
          <p:nvSpPr>
            <p:cNvPr id="9" name="TextBox 9"/>
            <p:cNvSpPr txBox="1"/>
            <p:nvPr/>
          </p:nvSpPr>
          <p:spPr>
            <a:xfrm>
              <a:off x="0" y="-28575"/>
              <a:ext cx="1408078" cy="1276656"/>
            </a:xfrm>
            <a:prstGeom prst="rect">
              <a:avLst/>
            </a:prstGeom>
          </p:spPr>
          <p:txBody>
            <a:bodyPr lIns="26258" tIns="26258" rIns="26258" bIns="26258" rtlCol="0" anchor="ctr"/>
            <a:lstStyle/>
            <a:p>
              <a:pPr algn="ctr">
                <a:lnSpc>
                  <a:spcPts val="2170"/>
                </a:lnSpc>
              </a:pPr>
              <a:endParaRPr/>
            </a:p>
          </p:txBody>
        </p:sp>
      </p:grpSp>
      <p:sp>
        <p:nvSpPr>
          <p:cNvPr id="10" name="Freeform 10"/>
          <p:cNvSpPr/>
          <p:nvPr/>
        </p:nvSpPr>
        <p:spPr>
          <a:xfrm>
            <a:off x="2438824" y="4650497"/>
            <a:ext cx="4048413" cy="3499918"/>
          </a:xfrm>
          <a:custGeom>
            <a:avLst/>
            <a:gdLst/>
            <a:ahLst/>
            <a:cxnLst/>
            <a:rect l="l" t="t" r="r" b="b"/>
            <a:pathLst>
              <a:path w="4048413" h="3499918">
                <a:moveTo>
                  <a:pt x="0" y="0"/>
                </a:moveTo>
                <a:lnTo>
                  <a:pt x="4048413" y="0"/>
                </a:lnTo>
                <a:lnTo>
                  <a:pt x="4048413" y="3499918"/>
                </a:lnTo>
                <a:lnTo>
                  <a:pt x="0" y="3499918"/>
                </a:lnTo>
                <a:lnTo>
                  <a:pt x="0" y="0"/>
                </a:lnTo>
                <a:close/>
              </a:path>
            </a:pathLst>
          </a:custGeom>
          <a:blipFill>
            <a:blip r:embed="rId2"/>
            <a:stretch>
              <a:fillRect/>
            </a:stretch>
          </a:blipFill>
        </p:spPr>
        <p:txBody>
          <a:bodyPr/>
          <a:lstStyle/>
          <a:p>
            <a:endParaRPr lang="en-US"/>
          </a:p>
        </p:txBody>
      </p:sp>
      <p:sp>
        <p:nvSpPr>
          <p:cNvPr id="11" name="Freeform 11"/>
          <p:cNvSpPr/>
          <p:nvPr/>
        </p:nvSpPr>
        <p:spPr>
          <a:xfrm>
            <a:off x="10670194" y="4557719"/>
            <a:ext cx="6481552" cy="3232674"/>
          </a:xfrm>
          <a:custGeom>
            <a:avLst/>
            <a:gdLst/>
            <a:ahLst/>
            <a:cxnLst/>
            <a:rect l="l" t="t" r="r" b="b"/>
            <a:pathLst>
              <a:path w="6481552" h="3232674">
                <a:moveTo>
                  <a:pt x="0" y="0"/>
                </a:moveTo>
                <a:lnTo>
                  <a:pt x="6481552" y="0"/>
                </a:lnTo>
                <a:lnTo>
                  <a:pt x="6481552" y="3232674"/>
                </a:lnTo>
                <a:lnTo>
                  <a:pt x="0" y="3232674"/>
                </a:lnTo>
                <a:lnTo>
                  <a:pt x="0" y="0"/>
                </a:lnTo>
                <a:close/>
              </a:path>
            </a:pathLst>
          </a:custGeom>
          <a:blipFill>
            <a:blip r:embed="rId3"/>
            <a:stretch>
              <a:fillRect/>
            </a:stretch>
          </a:blipFill>
        </p:spPr>
        <p:txBody>
          <a:bodyPr/>
          <a:lstStyle/>
          <a:p>
            <a:endParaRPr lang="en-US"/>
          </a:p>
        </p:txBody>
      </p:sp>
      <p:grpSp>
        <p:nvGrpSpPr>
          <p:cNvPr id="12" name="Group 12"/>
          <p:cNvGrpSpPr/>
          <p:nvPr/>
        </p:nvGrpSpPr>
        <p:grpSpPr>
          <a:xfrm>
            <a:off x="7028590" y="5197006"/>
            <a:ext cx="3086100" cy="2406900"/>
            <a:chOff x="0" y="0"/>
            <a:chExt cx="812800" cy="633916"/>
          </a:xfrm>
        </p:grpSpPr>
        <p:sp>
          <p:nvSpPr>
            <p:cNvPr id="13" name="Freeform 13"/>
            <p:cNvSpPr/>
            <p:nvPr/>
          </p:nvSpPr>
          <p:spPr>
            <a:xfrm>
              <a:off x="0" y="0"/>
              <a:ext cx="812800" cy="633916"/>
            </a:xfrm>
            <a:custGeom>
              <a:avLst/>
              <a:gdLst/>
              <a:ahLst/>
              <a:cxnLst/>
              <a:rect l="l" t="t" r="r" b="b"/>
              <a:pathLst>
                <a:path w="812800" h="633916">
                  <a:moveTo>
                    <a:pt x="812800" y="316958"/>
                  </a:moveTo>
                  <a:lnTo>
                    <a:pt x="406400" y="0"/>
                  </a:lnTo>
                  <a:lnTo>
                    <a:pt x="406400" y="203200"/>
                  </a:lnTo>
                  <a:lnTo>
                    <a:pt x="0" y="203200"/>
                  </a:lnTo>
                  <a:lnTo>
                    <a:pt x="0" y="430716"/>
                  </a:lnTo>
                  <a:lnTo>
                    <a:pt x="406400" y="430716"/>
                  </a:lnTo>
                  <a:lnTo>
                    <a:pt x="406400" y="633916"/>
                  </a:lnTo>
                  <a:lnTo>
                    <a:pt x="812800" y="316958"/>
                  </a:lnTo>
                  <a:close/>
                </a:path>
              </a:pathLst>
            </a:custGeom>
            <a:solidFill>
              <a:srgbClr val="FF8002"/>
            </a:solidFill>
          </p:spPr>
          <p:txBody>
            <a:bodyPr/>
            <a:lstStyle/>
            <a:p>
              <a:endParaRPr lang="en-US"/>
            </a:p>
          </p:txBody>
        </p:sp>
        <p:sp>
          <p:nvSpPr>
            <p:cNvPr id="14" name="TextBox 14"/>
            <p:cNvSpPr txBox="1"/>
            <p:nvPr/>
          </p:nvSpPr>
          <p:spPr>
            <a:xfrm>
              <a:off x="0" y="174625"/>
              <a:ext cx="711200" cy="256091"/>
            </a:xfrm>
            <a:prstGeom prst="rect">
              <a:avLst/>
            </a:prstGeom>
          </p:spPr>
          <p:txBody>
            <a:bodyPr lIns="50800" tIns="50800" rIns="50800" bIns="50800" rtlCol="0" anchor="ctr"/>
            <a:lstStyle/>
            <a:p>
              <a:pPr algn="ctr">
                <a:lnSpc>
                  <a:spcPts val="2170"/>
                </a:lnSpc>
              </a:pPr>
              <a:endParaRPr/>
            </a:p>
          </p:txBody>
        </p:sp>
      </p:grpSp>
      <p:sp>
        <p:nvSpPr>
          <p:cNvPr id="15" name="TextBox 15"/>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a:solidFill>
                  <a:srgbClr val="000000"/>
                </a:solidFill>
                <a:latin typeface="Open Sauce"/>
                <a:ea typeface="Open Sauce"/>
                <a:cs typeface="Open Sauce"/>
                <a:sym typeface="Open Sauce"/>
              </a:rPr>
              <a:t>HDHs</a:t>
            </a:r>
          </a:p>
        </p:txBody>
      </p:sp>
      <p:sp>
        <p:nvSpPr>
          <p:cNvPr id="16" name="TextBox 16"/>
          <p:cNvSpPr txBox="1"/>
          <p:nvPr/>
        </p:nvSpPr>
        <p:spPr>
          <a:xfrm>
            <a:off x="367812" y="2763316"/>
            <a:ext cx="6916936" cy="259944"/>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17" name="TextBox 17"/>
          <p:cNvSpPr txBox="1"/>
          <p:nvPr/>
        </p:nvSpPr>
        <p:spPr>
          <a:xfrm>
            <a:off x="7879163" y="2697903"/>
            <a:ext cx="7641811" cy="542906"/>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amongst data through the computation.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683BD-F098-C03D-3023-73D35532A49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7F67555-550C-EAB1-59FD-7AC83C2AB800}"/>
              </a:ext>
            </a:extLst>
          </p:cNvPr>
          <p:cNvSpPr txBox="1"/>
          <p:nvPr/>
        </p:nvSpPr>
        <p:spPr>
          <a:xfrm>
            <a:off x="1029238" y="2317541"/>
            <a:ext cx="6509650"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sp>
        <p:nvSpPr>
          <p:cNvPr id="3" name="TextBox 3">
            <a:extLst>
              <a:ext uri="{FF2B5EF4-FFF2-40B4-BE49-F238E27FC236}">
                <a16:creationId xmlns:a16="http://schemas.microsoft.com/office/drawing/2014/main" id="{A4D56F07-9D0E-AA63-F5D5-9A96CDC6EE86}"/>
              </a:ext>
            </a:extLst>
          </p:cNvPr>
          <p:cNvSpPr txBox="1"/>
          <p:nvPr/>
        </p:nvSpPr>
        <p:spPr>
          <a:xfrm>
            <a:off x="8704690" y="2319206"/>
            <a:ext cx="5887698"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grpSp>
        <p:nvGrpSpPr>
          <p:cNvPr id="4" name="Group 4">
            <a:extLst>
              <a:ext uri="{FF2B5EF4-FFF2-40B4-BE49-F238E27FC236}">
                <a16:creationId xmlns:a16="http://schemas.microsoft.com/office/drawing/2014/main" id="{7205ACB8-CAFD-E422-3E1F-38D7792B42BE}"/>
              </a:ext>
            </a:extLst>
          </p:cNvPr>
          <p:cNvGrpSpPr/>
          <p:nvPr/>
        </p:nvGrpSpPr>
        <p:grpSpPr>
          <a:xfrm>
            <a:off x="-505265" y="2204916"/>
            <a:ext cx="10506027" cy="8082084"/>
            <a:chOff x="0" y="0"/>
            <a:chExt cx="1522378" cy="1171136"/>
          </a:xfrm>
        </p:grpSpPr>
        <p:sp>
          <p:nvSpPr>
            <p:cNvPr id="5" name="Freeform 5">
              <a:extLst>
                <a:ext uri="{FF2B5EF4-FFF2-40B4-BE49-F238E27FC236}">
                  <a16:creationId xmlns:a16="http://schemas.microsoft.com/office/drawing/2014/main" id="{900299EB-6CE6-B500-96EB-4E01002A105F}"/>
                </a:ext>
              </a:extLst>
            </p:cNvPr>
            <p:cNvSpPr/>
            <p:nvPr/>
          </p:nvSpPr>
          <p:spPr>
            <a:xfrm>
              <a:off x="0" y="0"/>
              <a:ext cx="1522378" cy="1171136"/>
            </a:xfrm>
            <a:custGeom>
              <a:avLst/>
              <a:gdLst/>
              <a:ahLst/>
              <a:cxnLst/>
              <a:rect l="l" t="t" r="r" b="b"/>
              <a:pathLst>
                <a:path w="1522378" h="1171136">
                  <a:moveTo>
                    <a:pt x="1319178" y="0"/>
                  </a:moveTo>
                  <a:lnTo>
                    <a:pt x="0" y="0"/>
                  </a:lnTo>
                  <a:lnTo>
                    <a:pt x="0" y="1171136"/>
                  </a:lnTo>
                  <a:lnTo>
                    <a:pt x="1319178" y="1171136"/>
                  </a:lnTo>
                  <a:lnTo>
                    <a:pt x="1522378" y="585568"/>
                  </a:lnTo>
                  <a:lnTo>
                    <a:pt x="1319178" y="0"/>
                  </a:lnTo>
                  <a:close/>
                </a:path>
              </a:pathLst>
            </a:custGeom>
            <a:solidFill>
              <a:srgbClr val="FF6D4D">
                <a:alpha val="20784"/>
              </a:srgbClr>
            </a:solidFill>
          </p:spPr>
          <p:txBody>
            <a:bodyPr/>
            <a:lstStyle/>
            <a:p>
              <a:endParaRPr lang="en-US"/>
            </a:p>
          </p:txBody>
        </p:sp>
        <p:sp>
          <p:nvSpPr>
            <p:cNvPr id="6" name="TextBox 6">
              <a:extLst>
                <a:ext uri="{FF2B5EF4-FFF2-40B4-BE49-F238E27FC236}">
                  <a16:creationId xmlns:a16="http://schemas.microsoft.com/office/drawing/2014/main" id="{2BADAEDE-A89A-F0BC-27A5-AADFAA3C7875}"/>
                </a:ext>
              </a:extLst>
            </p:cNvPr>
            <p:cNvSpPr txBox="1"/>
            <p:nvPr/>
          </p:nvSpPr>
          <p:spPr>
            <a:xfrm>
              <a:off x="0" y="-28575"/>
              <a:ext cx="1408078" cy="1199711"/>
            </a:xfrm>
            <a:prstGeom prst="rect">
              <a:avLst/>
            </a:prstGeom>
          </p:spPr>
          <p:txBody>
            <a:bodyPr lIns="26258" tIns="26258" rIns="26258" bIns="26258" rtlCol="0" anchor="ctr"/>
            <a:lstStyle/>
            <a:p>
              <a:pPr algn="ctr">
                <a:lnSpc>
                  <a:spcPts val="2170"/>
                </a:lnSpc>
              </a:pPr>
              <a:endParaRPr/>
            </a:p>
          </p:txBody>
        </p:sp>
      </p:grpSp>
      <p:grpSp>
        <p:nvGrpSpPr>
          <p:cNvPr id="7" name="Group 7">
            <a:extLst>
              <a:ext uri="{FF2B5EF4-FFF2-40B4-BE49-F238E27FC236}">
                <a16:creationId xmlns:a16="http://schemas.microsoft.com/office/drawing/2014/main" id="{BC335D5C-2644-4A1D-06CB-9429845BB006}"/>
              </a:ext>
            </a:extLst>
          </p:cNvPr>
          <p:cNvGrpSpPr/>
          <p:nvPr/>
        </p:nvGrpSpPr>
        <p:grpSpPr>
          <a:xfrm>
            <a:off x="7826101" y="2204916"/>
            <a:ext cx="10506027" cy="8613083"/>
            <a:chOff x="0" y="0"/>
            <a:chExt cx="1522378" cy="1248081"/>
          </a:xfrm>
        </p:grpSpPr>
        <p:sp>
          <p:nvSpPr>
            <p:cNvPr id="8" name="Freeform 8">
              <a:extLst>
                <a:ext uri="{FF2B5EF4-FFF2-40B4-BE49-F238E27FC236}">
                  <a16:creationId xmlns:a16="http://schemas.microsoft.com/office/drawing/2014/main" id="{84D83693-52B9-1D23-2D4A-06962261F77A}"/>
                </a:ext>
              </a:extLst>
            </p:cNvPr>
            <p:cNvSpPr/>
            <p:nvPr/>
          </p:nvSpPr>
          <p:spPr>
            <a:xfrm>
              <a:off x="0" y="0"/>
              <a:ext cx="1522378" cy="1248081"/>
            </a:xfrm>
            <a:custGeom>
              <a:avLst/>
              <a:gdLst/>
              <a:ahLst/>
              <a:cxnLst/>
              <a:rect l="l" t="t" r="r" b="b"/>
              <a:pathLst>
                <a:path w="1522378" h="1248081">
                  <a:moveTo>
                    <a:pt x="1319178" y="0"/>
                  </a:moveTo>
                  <a:lnTo>
                    <a:pt x="0" y="0"/>
                  </a:lnTo>
                  <a:lnTo>
                    <a:pt x="0" y="1248081"/>
                  </a:lnTo>
                  <a:lnTo>
                    <a:pt x="1319178" y="1248081"/>
                  </a:lnTo>
                  <a:lnTo>
                    <a:pt x="1522378" y="624040"/>
                  </a:lnTo>
                  <a:lnTo>
                    <a:pt x="1319178" y="0"/>
                  </a:lnTo>
                  <a:close/>
                </a:path>
              </a:pathLst>
            </a:custGeom>
            <a:solidFill>
              <a:srgbClr val="FF8002">
                <a:alpha val="20784"/>
              </a:srgbClr>
            </a:solidFill>
          </p:spPr>
          <p:txBody>
            <a:bodyPr/>
            <a:lstStyle/>
            <a:p>
              <a:endParaRPr lang="en-US"/>
            </a:p>
          </p:txBody>
        </p:sp>
        <p:sp>
          <p:nvSpPr>
            <p:cNvPr id="9" name="TextBox 9">
              <a:extLst>
                <a:ext uri="{FF2B5EF4-FFF2-40B4-BE49-F238E27FC236}">
                  <a16:creationId xmlns:a16="http://schemas.microsoft.com/office/drawing/2014/main" id="{7FA99D4A-643B-E205-9C81-94C55721A52F}"/>
                </a:ext>
              </a:extLst>
            </p:cNvPr>
            <p:cNvSpPr txBox="1"/>
            <p:nvPr/>
          </p:nvSpPr>
          <p:spPr>
            <a:xfrm>
              <a:off x="0" y="-28575"/>
              <a:ext cx="1408078" cy="1276656"/>
            </a:xfrm>
            <a:prstGeom prst="rect">
              <a:avLst/>
            </a:prstGeom>
          </p:spPr>
          <p:txBody>
            <a:bodyPr lIns="26258" tIns="26258" rIns="26258" bIns="26258" rtlCol="0" anchor="ctr"/>
            <a:lstStyle/>
            <a:p>
              <a:pPr algn="ctr">
                <a:lnSpc>
                  <a:spcPts val="2170"/>
                </a:lnSpc>
              </a:pPr>
              <a:endParaRPr/>
            </a:p>
          </p:txBody>
        </p:sp>
      </p:grpSp>
      <p:sp>
        <p:nvSpPr>
          <p:cNvPr id="10" name="Freeform 10">
            <a:extLst>
              <a:ext uri="{FF2B5EF4-FFF2-40B4-BE49-F238E27FC236}">
                <a16:creationId xmlns:a16="http://schemas.microsoft.com/office/drawing/2014/main" id="{47575CDF-97CD-92B9-0D1D-4957B516ECC0}"/>
              </a:ext>
            </a:extLst>
          </p:cNvPr>
          <p:cNvSpPr/>
          <p:nvPr/>
        </p:nvSpPr>
        <p:spPr>
          <a:xfrm>
            <a:off x="2438824" y="4650497"/>
            <a:ext cx="4048413" cy="3499918"/>
          </a:xfrm>
          <a:custGeom>
            <a:avLst/>
            <a:gdLst/>
            <a:ahLst/>
            <a:cxnLst/>
            <a:rect l="l" t="t" r="r" b="b"/>
            <a:pathLst>
              <a:path w="4048413" h="3499918">
                <a:moveTo>
                  <a:pt x="0" y="0"/>
                </a:moveTo>
                <a:lnTo>
                  <a:pt x="4048413" y="0"/>
                </a:lnTo>
                <a:lnTo>
                  <a:pt x="4048413" y="3499918"/>
                </a:lnTo>
                <a:lnTo>
                  <a:pt x="0" y="3499918"/>
                </a:lnTo>
                <a:lnTo>
                  <a:pt x="0" y="0"/>
                </a:lnTo>
                <a:close/>
              </a:path>
            </a:pathLst>
          </a:custGeom>
          <a:blipFill>
            <a:blip r:embed="rId2"/>
            <a:stretch>
              <a:fillRect/>
            </a:stretch>
          </a:blipFill>
        </p:spPr>
        <p:txBody>
          <a:bodyPr/>
          <a:lstStyle/>
          <a:p>
            <a:endParaRPr lang="en-US"/>
          </a:p>
        </p:txBody>
      </p:sp>
      <p:sp>
        <p:nvSpPr>
          <p:cNvPr id="11" name="Freeform 11">
            <a:extLst>
              <a:ext uri="{FF2B5EF4-FFF2-40B4-BE49-F238E27FC236}">
                <a16:creationId xmlns:a16="http://schemas.microsoft.com/office/drawing/2014/main" id="{AEADC8EC-B4CC-44E6-FE8D-EB7813756D8F}"/>
              </a:ext>
            </a:extLst>
          </p:cNvPr>
          <p:cNvSpPr/>
          <p:nvPr/>
        </p:nvSpPr>
        <p:spPr>
          <a:xfrm>
            <a:off x="10670194" y="4557719"/>
            <a:ext cx="6481552" cy="3232674"/>
          </a:xfrm>
          <a:custGeom>
            <a:avLst/>
            <a:gdLst/>
            <a:ahLst/>
            <a:cxnLst/>
            <a:rect l="l" t="t" r="r" b="b"/>
            <a:pathLst>
              <a:path w="6481552" h="3232674">
                <a:moveTo>
                  <a:pt x="0" y="0"/>
                </a:moveTo>
                <a:lnTo>
                  <a:pt x="6481552" y="0"/>
                </a:lnTo>
                <a:lnTo>
                  <a:pt x="6481552" y="3232674"/>
                </a:lnTo>
                <a:lnTo>
                  <a:pt x="0" y="3232674"/>
                </a:lnTo>
                <a:lnTo>
                  <a:pt x="0" y="0"/>
                </a:lnTo>
                <a:close/>
              </a:path>
            </a:pathLst>
          </a:custGeom>
          <a:blipFill>
            <a:blip r:embed="rId3"/>
            <a:stretch>
              <a:fillRect/>
            </a:stretch>
          </a:blipFill>
        </p:spPr>
        <p:txBody>
          <a:bodyPr/>
          <a:lstStyle/>
          <a:p>
            <a:endParaRPr lang="en-US"/>
          </a:p>
        </p:txBody>
      </p:sp>
      <p:grpSp>
        <p:nvGrpSpPr>
          <p:cNvPr id="12" name="Group 12">
            <a:extLst>
              <a:ext uri="{FF2B5EF4-FFF2-40B4-BE49-F238E27FC236}">
                <a16:creationId xmlns:a16="http://schemas.microsoft.com/office/drawing/2014/main" id="{8003B441-3354-3F07-6441-A26811A8D97E}"/>
              </a:ext>
            </a:extLst>
          </p:cNvPr>
          <p:cNvGrpSpPr/>
          <p:nvPr/>
        </p:nvGrpSpPr>
        <p:grpSpPr>
          <a:xfrm>
            <a:off x="7028590" y="5197006"/>
            <a:ext cx="3086100" cy="2406900"/>
            <a:chOff x="0" y="0"/>
            <a:chExt cx="812800" cy="633916"/>
          </a:xfrm>
        </p:grpSpPr>
        <p:sp>
          <p:nvSpPr>
            <p:cNvPr id="13" name="Freeform 13">
              <a:extLst>
                <a:ext uri="{FF2B5EF4-FFF2-40B4-BE49-F238E27FC236}">
                  <a16:creationId xmlns:a16="http://schemas.microsoft.com/office/drawing/2014/main" id="{0A69E5FA-D2DB-F2E2-B2C0-BB15F4A1B9F4}"/>
                </a:ext>
              </a:extLst>
            </p:cNvPr>
            <p:cNvSpPr/>
            <p:nvPr/>
          </p:nvSpPr>
          <p:spPr>
            <a:xfrm>
              <a:off x="0" y="0"/>
              <a:ext cx="812800" cy="633916"/>
            </a:xfrm>
            <a:custGeom>
              <a:avLst/>
              <a:gdLst/>
              <a:ahLst/>
              <a:cxnLst/>
              <a:rect l="l" t="t" r="r" b="b"/>
              <a:pathLst>
                <a:path w="812800" h="633916">
                  <a:moveTo>
                    <a:pt x="812800" y="316958"/>
                  </a:moveTo>
                  <a:lnTo>
                    <a:pt x="406400" y="0"/>
                  </a:lnTo>
                  <a:lnTo>
                    <a:pt x="406400" y="203200"/>
                  </a:lnTo>
                  <a:lnTo>
                    <a:pt x="0" y="203200"/>
                  </a:lnTo>
                  <a:lnTo>
                    <a:pt x="0" y="430716"/>
                  </a:lnTo>
                  <a:lnTo>
                    <a:pt x="406400" y="430716"/>
                  </a:lnTo>
                  <a:lnTo>
                    <a:pt x="406400" y="633916"/>
                  </a:lnTo>
                  <a:lnTo>
                    <a:pt x="812800" y="316958"/>
                  </a:lnTo>
                  <a:close/>
                </a:path>
              </a:pathLst>
            </a:custGeom>
            <a:solidFill>
              <a:srgbClr val="FF8002"/>
            </a:solidFill>
          </p:spPr>
          <p:txBody>
            <a:bodyPr/>
            <a:lstStyle/>
            <a:p>
              <a:endParaRPr lang="en-US"/>
            </a:p>
          </p:txBody>
        </p:sp>
        <p:sp>
          <p:nvSpPr>
            <p:cNvPr id="14" name="TextBox 14">
              <a:extLst>
                <a:ext uri="{FF2B5EF4-FFF2-40B4-BE49-F238E27FC236}">
                  <a16:creationId xmlns:a16="http://schemas.microsoft.com/office/drawing/2014/main" id="{30DE0986-7B3E-5AC3-B8A3-CD07C8DE4C4C}"/>
                </a:ext>
              </a:extLst>
            </p:cNvPr>
            <p:cNvSpPr txBox="1"/>
            <p:nvPr/>
          </p:nvSpPr>
          <p:spPr>
            <a:xfrm>
              <a:off x="0" y="174625"/>
              <a:ext cx="711200" cy="256091"/>
            </a:xfrm>
            <a:prstGeom prst="rect">
              <a:avLst/>
            </a:prstGeom>
          </p:spPr>
          <p:txBody>
            <a:bodyPr lIns="50800" tIns="50800" rIns="50800" bIns="50800" rtlCol="0" anchor="ctr"/>
            <a:lstStyle/>
            <a:p>
              <a:pPr algn="ctr">
                <a:lnSpc>
                  <a:spcPts val="2170"/>
                </a:lnSpc>
              </a:pPr>
              <a:endParaRPr/>
            </a:p>
          </p:txBody>
        </p:sp>
      </p:grpSp>
      <p:sp>
        <p:nvSpPr>
          <p:cNvPr id="15" name="TextBox 15">
            <a:extLst>
              <a:ext uri="{FF2B5EF4-FFF2-40B4-BE49-F238E27FC236}">
                <a16:creationId xmlns:a16="http://schemas.microsoft.com/office/drawing/2014/main" id="{7A2C0087-D5F1-2070-DD44-3C24090C8E28}"/>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a:solidFill>
                  <a:srgbClr val="000000"/>
                </a:solidFill>
                <a:latin typeface="Open Sauce"/>
                <a:ea typeface="Open Sauce"/>
                <a:cs typeface="Open Sauce"/>
                <a:sym typeface="Open Sauce"/>
              </a:rPr>
              <a:t>HDHs</a:t>
            </a:r>
          </a:p>
        </p:txBody>
      </p:sp>
      <p:sp>
        <p:nvSpPr>
          <p:cNvPr id="16" name="TextBox 16">
            <a:extLst>
              <a:ext uri="{FF2B5EF4-FFF2-40B4-BE49-F238E27FC236}">
                <a16:creationId xmlns:a16="http://schemas.microsoft.com/office/drawing/2014/main" id="{4252A49D-5318-E89D-4824-709E4132E126}"/>
              </a:ext>
            </a:extLst>
          </p:cNvPr>
          <p:cNvSpPr txBox="1"/>
          <p:nvPr/>
        </p:nvSpPr>
        <p:spPr>
          <a:xfrm>
            <a:off x="367812" y="2763316"/>
            <a:ext cx="6916936" cy="259944"/>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17" name="TextBox 17">
            <a:extLst>
              <a:ext uri="{FF2B5EF4-FFF2-40B4-BE49-F238E27FC236}">
                <a16:creationId xmlns:a16="http://schemas.microsoft.com/office/drawing/2014/main" id="{846A3184-5E83-5F75-DB64-CAB35CE094DD}"/>
              </a:ext>
            </a:extLst>
          </p:cNvPr>
          <p:cNvSpPr txBox="1"/>
          <p:nvPr/>
        </p:nvSpPr>
        <p:spPr>
          <a:xfrm>
            <a:off x="7879163" y="2697903"/>
            <a:ext cx="7641811" cy="542906"/>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amongst data through the computation.</a:t>
            </a:r>
          </a:p>
        </p:txBody>
      </p:sp>
      <p:sp>
        <p:nvSpPr>
          <p:cNvPr id="18" name="Freeform 18">
            <a:extLst>
              <a:ext uri="{FF2B5EF4-FFF2-40B4-BE49-F238E27FC236}">
                <a16:creationId xmlns:a16="http://schemas.microsoft.com/office/drawing/2014/main" id="{0701E214-2965-11F4-0B95-5975957B3AE9}"/>
              </a:ext>
            </a:extLst>
          </p:cNvPr>
          <p:cNvSpPr/>
          <p:nvPr/>
        </p:nvSpPr>
        <p:spPr>
          <a:xfrm>
            <a:off x="6525544" y="2488955"/>
            <a:ext cx="4106342" cy="2329171"/>
          </a:xfrm>
          <a:custGeom>
            <a:avLst/>
            <a:gdLst/>
            <a:ahLst/>
            <a:cxnLst/>
            <a:rect l="l" t="t" r="r" b="b"/>
            <a:pathLst>
              <a:path w="4106342" h="2329171">
                <a:moveTo>
                  <a:pt x="0" y="0"/>
                </a:moveTo>
                <a:lnTo>
                  <a:pt x="4106343" y="0"/>
                </a:lnTo>
                <a:lnTo>
                  <a:pt x="4106343" y="2329172"/>
                </a:lnTo>
                <a:lnTo>
                  <a:pt x="0" y="2329172"/>
                </a:lnTo>
                <a:lnTo>
                  <a:pt x="0" y="0"/>
                </a:lnTo>
                <a:close/>
              </a:path>
            </a:pathLst>
          </a:custGeom>
          <a:blipFill>
            <a:blip r:embed="rId4"/>
            <a:stretch>
              <a:fillRect/>
            </a:stretch>
          </a:blipFill>
        </p:spPr>
        <p:txBody>
          <a:bodyPr/>
          <a:lstStyle/>
          <a:p>
            <a:endParaRPr lang="en-US"/>
          </a:p>
        </p:txBody>
      </p:sp>
    </p:spTree>
    <p:extLst>
      <p:ext uri="{BB962C8B-B14F-4D97-AF65-F5344CB8AC3E}">
        <p14:creationId xmlns:p14="http://schemas.microsoft.com/office/powerpoint/2010/main" val="4130046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20"/>
          <p:cNvSpPr/>
          <p:nvPr/>
        </p:nvSpPr>
        <p:spPr>
          <a:xfrm>
            <a:off x="8357154" y="5653858"/>
            <a:ext cx="4038620" cy="2837130"/>
          </a:xfrm>
          <a:custGeom>
            <a:avLst/>
            <a:gdLst/>
            <a:ahLst/>
            <a:cxnLst/>
            <a:rect l="l" t="t" r="r" b="b"/>
            <a:pathLst>
              <a:path w="4038620" h="2837130">
                <a:moveTo>
                  <a:pt x="0" y="0"/>
                </a:moveTo>
                <a:lnTo>
                  <a:pt x="4038620" y="0"/>
                </a:lnTo>
                <a:lnTo>
                  <a:pt x="4038620" y="2837130"/>
                </a:lnTo>
                <a:lnTo>
                  <a:pt x="0" y="283713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8666155" y="3859892"/>
            <a:ext cx="3065719"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Partitioning</a:t>
            </a:r>
          </a:p>
        </p:txBody>
      </p:sp>
      <p:sp>
        <p:nvSpPr>
          <p:cNvPr id="5" name="TextBox 5"/>
          <p:cNvSpPr txBox="1"/>
          <p:nvPr/>
        </p:nvSpPr>
        <p:spPr>
          <a:xfrm>
            <a:off x="9296400" y="8452194"/>
            <a:ext cx="1676399" cy="263021"/>
          </a:xfrm>
          <a:prstGeom prst="rect">
            <a:avLst/>
          </a:prstGeom>
        </p:spPr>
        <p:txBody>
          <a:bodyPr wrap="square" lIns="0" tIns="0" rIns="0" bIns="0" rtlCol="0" anchor="t">
            <a:spAutoFit/>
          </a:bodyPr>
          <a:lstStyle/>
          <a:p>
            <a:pPr algn="ctr">
              <a:lnSpc>
                <a:spcPts val="2239"/>
              </a:lnSpc>
            </a:pPr>
            <a:r>
              <a:rPr lang="en-US" sz="1599" dirty="0" err="1">
                <a:solidFill>
                  <a:srgbClr val="2878C5"/>
                </a:solidFill>
                <a:latin typeface="JUST Sans"/>
                <a:ea typeface="JUST Sans"/>
                <a:cs typeface="JUST Sans"/>
                <a:sym typeface="JUST Sans"/>
              </a:rPr>
              <a:t>kahypar.org</a:t>
            </a:r>
            <a:endParaRPr lang="en-US" sz="1599" dirty="0">
              <a:solidFill>
                <a:srgbClr val="2878C5"/>
              </a:solidFill>
              <a:latin typeface="JUST Sans"/>
              <a:ea typeface="JUST Sans"/>
              <a:cs typeface="JUST Sans"/>
              <a:sym typeface="JUST Sans"/>
            </a:endParaRPr>
          </a:p>
        </p:txBody>
      </p:sp>
      <p:grpSp>
        <p:nvGrpSpPr>
          <p:cNvPr id="6" name="Group 6"/>
          <p:cNvGrpSpPr/>
          <p:nvPr/>
        </p:nvGrpSpPr>
        <p:grpSpPr>
          <a:xfrm>
            <a:off x="0" y="3890132"/>
            <a:ext cx="5470480" cy="1587231"/>
            <a:chOff x="0" y="0"/>
            <a:chExt cx="792701" cy="229998"/>
          </a:xfrm>
        </p:grpSpPr>
        <p:sp>
          <p:nvSpPr>
            <p:cNvPr id="7" name="Freeform 7"/>
            <p:cNvSpPr/>
            <p:nvPr/>
          </p:nvSpPr>
          <p:spPr>
            <a:xfrm>
              <a:off x="0" y="0"/>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6D4D">
                <a:alpha val="20784"/>
              </a:srgbClr>
            </a:solidFill>
          </p:spPr>
          <p:txBody>
            <a:bodyPr/>
            <a:lstStyle/>
            <a:p>
              <a:endParaRPr lang="en-US"/>
            </a:p>
          </p:txBody>
        </p:sp>
        <p:sp>
          <p:nvSpPr>
            <p:cNvPr id="8" name="TextBox 8"/>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grpSp>
        <p:nvGrpSpPr>
          <p:cNvPr id="9" name="Group 9"/>
          <p:cNvGrpSpPr/>
          <p:nvPr/>
        </p:nvGrpSpPr>
        <p:grpSpPr>
          <a:xfrm>
            <a:off x="4052067" y="3902333"/>
            <a:ext cx="5470480" cy="1575029"/>
            <a:chOff x="0" y="0"/>
            <a:chExt cx="792701" cy="228230"/>
          </a:xfrm>
        </p:grpSpPr>
        <p:sp>
          <p:nvSpPr>
            <p:cNvPr id="10" name="Freeform 10"/>
            <p:cNvSpPr/>
            <p:nvPr/>
          </p:nvSpPr>
          <p:spPr>
            <a:xfrm>
              <a:off x="0" y="0"/>
              <a:ext cx="792701" cy="228230"/>
            </a:xfrm>
            <a:custGeom>
              <a:avLst/>
              <a:gdLst/>
              <a:ahLst/>
              <a:cxnLst/>
              <a:rect l="l" t="t" r="r" b="b"/>
              <a:pathLst>
                <a:path w="792701" h="228230">
                  <a:moveTo>
                    <a:pt x="589501" y="0"/>
                  </a:moveTo>
                  <a:lnTo>
                    <a:pt x="0" y="0"/>
                  </a:lnTo>
                  <a:lnTo>
                    <a:pt x="0" y="228230"/>
                  </a:lnTo>
                  <a:lnTo>
                    <a:pt x="589501" y="228230"/>
                  </a:lnTo>
                  <a:lnTo>
                    <a:pt x="792701" y="114115"/>
                  </a:lnTo>
                  <a:lnTo>
                    <a:pt x="589501" y="0"/>
                  </a:lnTo>
                  <a:close/>
                </a:path>
              </a:pathLst>
            </a:custGeom>
            <a:solidFill>
              <a:srgbClr val="FF8002">
                <a:alpha val="20784"/>
              </a:srgbClr>
            </a:solidFill>
          </p:spPr>
          <p:txBody>
            <a:bodyPr/>
            <a:lstStyle/>
            <a:p>
              <a:endParaRPr lang="en-US"/>
            </a:p>
          </p:txBody>
        </p:sp>
        <p:sp>
          <p:nvSpPr>
            <p:cNvPr id="11" name="TextBox 11"/>
            <p:cNvSpPr txBox="1"/>
            <p:nvPr/>
          </p:nvSpPr>
          <p:spPr>
            <a:xfrm>
              <a:off x="0" y="-28575"/>
              <a:ext cx="678401" cy="256805"/>
            </a:xfrm>
            <a:prstGeom prst="rect">
              <a:avLst/>
            </a:prstGeom>
          </p:spPr>
          <p:txBody>
            <a:bodyPr lIns="26258" tIns="26258" rIns="26258" bIns="26258" rtlCol="0" anchor="ctr"/>
            <a:lstStyle/>
            <a:p>
              <a:pPr algn="ctr">
                <a:lnSpc>
                  <a:spcPts val="2170"/>
                </a:lnSpc>
              </a:pPr>
              <a:endParaRPr/>
            </a:p>
          </p:txBody>
        </p:sp>
      </p:grpSp>
      <p:grpSp>
        <p:nvGrpSpPr>
          <p:cNvPr id="12" name="Group 12"/>
          <p:cNvGrpSpPr/>
          <p:nvPr/>
        </p:nvGrpSpPr>
        <p:grpSpPr>
          <a:xfrm>
            <a:off x="8068456" y="3908770"/>
            <a:ext cx="5470480" cy="1587231"/>
            <a:chOff x="0" y="0"/>
            <a:chExt cx="792701" cy="229998"/>
          </a:xfrm>
        </p:grpSpPr>
        <p:sp>
          <p:nvSpPr>
            <p:cNvPr id="13" name="Freeform 13"/>
            <p:cNvSpPr/>
            <p:nvPr/>
          </p:nvSpPr>
          <p:spPr>
            <a:xfrm>
              <a:off x="0" y="0"/>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D930">
                <a:alpha val="20784"/>
              </a:srgbClr>
            </a:solidFill>
          </p:spPr>
          <p:txBody>
            <a:bodyPr/>
            <a:lstStyle/>
            <a:p>
              <a:endParaRPr lang="en-US" dirty="0"/>
            </a:p>
          </p:txBody>
        </p:sp>
        <p:sp>
          <p:nvSpPr>
            <p:cNvPr id="14" name="TextBox 14"/>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grpSp>
        <p:nvGrpSpPr>
          <p:cNvPr id="15" name="Group 15"/>
          <p:cNvGrpSpPr/>
          <p:nvPr/>
        </p:nvGrpSpPr>
        <p:grpSpPr>
          <a:xfrm>
            <a:off x="8342483" y="3864712"/>
            <a:ext cx="4104312" cy="4988724"/>
            <a:chOff x="0" y="0"/>
            <a:chExt cx="594736" cy="722892"/>
          </a:xfrm>
        </p:grpSpPr>
        <p:sp>
          <p:nvSpPr>
            <p:cNvPr id="16" name="Freeform 16"/>
            <p:cNvSpPr/>
            <p:nvPr/>
          </p:nvSpPr>
          <p:spPr>
            <a:xfrm>
              <a:off x="0" y="0"/>
              <a:ext cx="594736" cy="722892"/>
            </a:xfrm>
            <a:custGeom>
              <a:avLst/>
              <a:gdLst/>
              <a:ahLst/>
              <a:cxnLst/>
              <a:rect l="l" t="t" r="r" b="b"/>
              <a:pathLst>
                <a:path w="594736" h="722892">
                  <a:moveTo>
                    <a:pt x="0" y="0"/>
                  </a:moveTo>
                  <a:lnTo>
                    <a:pt x="594736" y="0"/>
                  </a:lnTo>
                  <a:lnTo>
                    <a:pt x="594736" y="722892"/>
                  </a:lnTo>
                  <a:lnTo>
                    <a:pt x="0" y="722892"/>
                  </a:lnTo>
                  <a:close/>
                </a:path>
              </a:pathLst>
            </a:custGeom>
            <a:solidFill>
              <a:srgbClr val="000000">
                <a:alpha val="0"/>
              </a:srgbClr>
            </a:solidFill>
            <a:ln w="19050" cap="sq">
              <a:solidFill>
                <a:srgbClr val="FF3131"/>
              </a:solidFill>
              <a:prstDash val="solid"/>
              <a:miter/>
            </a:ln>
          </p:spPr>
          <p:txBody>
            <a:bodyPr/>
            <a:lstStyle/>
            <a:p>
              <a:endParaRPr lang="en-US"/>
            </a:p>
          </p:txBody>
        </p:sp>
        <p:sp>
          <p:nvSpPr>
            <p:cNvPr id="17" name="TextBox 17"/>
            <p:cNvSpPr txBox="1"/>
            <p:nvPr/>
          </p:nvSpPr>
          <p:spPr>
            <a:xfrm>
              <a:off x="0" y="-57150"/>
              <a:ext cx="594736" cy="780042"/>
            </a:xfrm>
            <a:prstGeom prst="rect">
              <a:avLst/>
            </a:prstGeom>
          </p:spPr>
          <p:txBody>
            <a:bodyPr lIns="26258" tIns="26258" rIns="26258" bIns="26258" rtlCol="0" anchor="ctr"/>
            <a:lstStyle/>
            <a:p>
              <a:pPr algn="ctr">
                <a:lnSpc>
                  <a:spcPts val="3618"/>
                </a:lnSpc>
              </a:pPr>
              <a:endParaRPr/>
            </a:p>
          </p:txBody>
        </p:sp>
      </p:grpSp>
      <p:sp>
        <p:nvSpPr>
          <p:cNvPr id="21" name="Freeform 21"/>
          <p:cNvSpPr/>
          <p:nvPr/>
        </p:nvSpPr>
        <p:spPr>
          <a:xfrm>
            <a:off x="12648103" y="3750913"/>
            <a:ext cx="5117968" cy="2552587"/>
          </a:xfrm>
          <a:custGeom>
            <a:avLst/>
            <a:gdLst/>
            <a:ahLst/>
            <a:cxnLst/>
            <a:rect l="l" t="t" r="r" b="b"/>
            <a:pathLst>
              <a:path w="5117968" h="2552587">
                <a:moveTo>
                  <a:pt x="0" y="0"/>
                </a:moveTo>
                <a:lnTo>
                  <a:pt x="5117968" y="0"/>
                </a:lnTo>
                <a:lnTo>
                  <a:pt x="5117968" y="2552587"/>
                </a:lnTo>
                <a:lnTo>
                  <a:pt x="0" y="2552587"/>
                </a:lnTo>
                <a:lnTo>
                  <a:pt x="0" y="0"/>
                </a:lnTo>
                <a:close/>
              </a:path>
            </a:pathLst>
          </a:custGeom>
          <a:blipFill>
            <a:blip r:embed="rId3"/>
            <a:stretch>
              <a:fillRect/>
            </a:stretch>
          </a:blipFill>
        </p:spPr>
        <p:txBody>
          <a:bodyPr/>
          <a:lstStyle/>
          <a:p>
            <a:endParaRPr lang="en-US"/>
          </a:p>
        </p:txBody>
      </p:sp>
      <p:grpSp>
        <p:nvGrpSpPr>
          <p:cNvPr id="22" name="Group 22"/>
          <p:cNvGrpSpPr/>
          <p:nvPr/>
        </p:nvGrpSpPr>
        <p:grpSpPr>
          <a:xfrm>
            <a:off x="12905553" y="3902333"/>
            <a:ext cx="4546625" cy="984768"/>
            <a:chOff x="0" y="0"/>
            <a:chExt cx="1197465" cy="259363"/>
          </a:xfrm>
        </p:grpSpPr>
        <p:sp>
          <p:nvSpPr>
            <p:cNvPr id="23" name="Freeform 23"/>
            <p:cNvSpPr/>
            <p:nvPr/>
          </p:nvSpPr>
          <p:spPr>
            <a:xfrm>
              <a:off x="0" y="0"/>
              <a:ext cx="1197465" cy="259363"/>
            </a:xfrm>
            <a:custGeom>
              <a:avLst/>
              <a:gdLst/>
              <a:ahLst/>
              <a:cxnLst/>
              <a:rect l="l" t="t" r="r" b="b"/>
              <a:pathLst>
                <a:path w="1197465" h="259363">
                  <a:moveTo>
                    <a:pt x="0" y="0"/>
                  </a:moveTo>
                  <a:lnTo>
                    <a:pt x="1197465" y="0"/>
                  </a:lnTo>
                  <a:lnTo>
                    <a:pt x="1197465" y="259363"/>
                  </a:lnTo>
                  <a:lnTo>
                    <a:pt x="0" y="259363"/>
                  </a:lnTo>
                  <a:close/>
                </a:path>
              </a:pathLst>
            </a:custGeom>
            <a:solidFill>
              <a:srgbClr val="7ED957">
                <a:alpha val="19608"/>
              </a:srgbClr>
            </a:solidFill>
          </p:spPr>
          <p:txBody>
            <a:bodyPr/>
            <a:lstStyle/>
            <a:p>
              <a:endParaRPr lang="en-US"/>
            </a:p>
          </p:txBody>
        </p:sp>
        <p:sp>
          <p:nvSpPr>
            <p:cNvPr id="24" name="TextBox 24"/>
            <p:cNvSpPr txBox="1"/>
            <p:nvPr/>
          </p:nvSpPr>
          <p:spPr>
            <a:xfrm>
              <a:off x="0" y="-28575"/>
              <a:ext cx="1197465" cy="287938"/>
            </a:xfrm>
            <a:prstGeom prst="rect">
              <a:avLst/>
            </a:prstGeom>
          </p:spPr>
          <p:txBody>
            <a:bodyPr lIns="50800" tIns="50800" rIns="50800" bIns="50800" rtlCol="0" anchor="ctr"/>
            <a:lstStyle/>
            <a:p>
              <a:pPr algn="ctr">
                <a:lnSpc>
                  <a:spcPts val="2170"/>
                </a:lnSpc>
              </a:pPr>
              <a:endParaRPr/>
            </a:p>
          </p:txBody>
        </p:sp>
      </p:grpSp>
      <p:grpSp>
        <p:nvGrpSpPr>
          <p:cNvPr id="25" name="Group 25"/>
          <p:cNvGrpSpPr/>
          <p:nvPr/>
        </p:nvGrpSpPr>
        <p:grpSpPr>
          <a:xfrm>
            <a:off x="13667661" y="4836195"/>
            <a:ext cx="3966335" cy="984768"/>
            <a:chOff x="0" y="0"/>
            <a:chExt cx="1044631" cy="259363"/>
          </a:xfrm>
        </p:grpSpPr>
        <p:sp>
          <p:nvSpPr>
            <p:cNvPr id="26" name="Freeform 26"/>
            <p:cNvSpPr/>
            <p:nvPr/>
          </p:nvSpPr>
          <p:spPr>
            <a:xfrm>
              <a:off x="0" y="0"/>
              <a:ext cx="1044631" cy="259363"/>
            </a:xfrm>
            <a:custGeom>
              <a:avLst/>
              <a:gdLst/>
              <a:ahLst/>
              <a:cxnLst/>
              <a:rect l="l" t="t" r="r" b="b"/>
              <a:pathLst>
                <a:path w="1044631" h="259363">
                  <a:moveTo>
                    <a:pt x="0" y="0"/>
                  </a:moveTo>
                  <a:lnTo>
                    <a:pt x="1044631" y="0"/>
                  </a:lnTo>
                  <a:lnTo>
                    <a:pt x="1044631" y="259363"/>
                  </a:lnTo>
                  <a:lnTo>
                    <a:pt x="0" y="259363"/>
                  </a:lnTo>
                  <a:close/>
                </a:path>
              </a:pathLst>
            </a:custGeom>
            <a:solidFill>
              <a:srgbClr val="FF5757">
                <a:alpha val="19608"/>
              </a:srgbClr>
            </a:solidFill>
          </p:spPr>
          <p:txBody>
            <a:bodyPr/>
            <a:lstStyle/>
            <a:p>
              <a:endParaRPr lang="en-US"/>
            </a:p>
          </p:txBody>
        </p:sp>
        <p:sp>
          <p:nvSpPr>
            <p:cNvPr id="27" name="TextBox 27"/>
            <p:cNvSpPr txBox="1"/>
            <p:nvPr/>
          </p:nvSpPr>
          <p:spPr>
            <a:xfrm>
              <a:off x="0" y="-28575"/>
              <a:ext cx="1044631" cy="287938"/>
            </a:xfrm>
            <a:prstGeom prst="rect">
              <a:avLst/>
            </a:prstGeom>
          </p:spPr>
          <p:txBody>
            <a:bodyPr lIns="50800" tIns="50800" rIns="50800" bIns="50800" rtlCol="0" anchor="ctr"/>
            <a:lstStyle/>
            <a:p>
              <a:pPr algn="ctr">
                <a:lnSpc>
                  <a:spcPts val="2170"/>
                </a:lnSpc>
              </a:pPr>
              <a:endParaRPr/>
            </a:p>
          </p:txBody>
        </p:sp>
      </p:grpSp>
      <p:sp>
        <p:nvSpPr>
          <p:cNvPr id="28" name="Freeform 28"/>
          <p:cNvSpPr/>
          <p:nvPr/>
        </p:nvSpPr>
        <p:spPr>
          <a:xfrm>
            <a:off x="12905553" y="6607465"/>
            <a:ext cx="2070124" cy="2070124"/>
          </a:xfrm>
          <a:custGeom>
            <a:avLst/>
            <a:gdLst/>
            <a:ahLst/>
            <a:cxnLst/>
            <a:rect l="l" t="t" r="r" b="b"/>
            <a:pathLst>
              <a:path w="2070124" h="2070124">
                <a:moveTo>
                  <a:pt x="0" y="0"/>
                </a:moveTo>
                <a:lnTo>
                  <a:pt x="2070124" y="0"/>
                </a:lnTo>
                <a:lnTo>
                  <a:pt x="2070124" y="2070124"/>
                </a:lnTo>
                <a:lnTo>
                  <a:pt x="0" y="20701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15747202" y="6537962"/>
            <a:ext cx="2070124" cy="2070124"/>
          </a:xfrm>
          <a:custGeom>
            <a:avLst/>
            <a:gdLst/>
            <a:ahLst/>
            <a:cxnLst/>
            <a:rect l="l" t="t" r="r" b="b"/>
            <a:pathLst>
              <a:path w="2070124" h="2070124">
                <a:moveTo>
                  <a:pt x="0" y="0"/>
                </a:moveTo>
                <a:lnTo>
                  <a:pt x="2070124" y="0"/>
                </a:lnTo>
                <a:lnTo>
                  <a:pt x="2070124" y="2070124"/>
                </a:lnTo>
                <a:lnTo>
                  <a:pt x="0" y="20701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30" name="Group 30"/>
          <p:cNvGrpSpPr/>
          <p:nvPr/>
        </p:nvGrpSpPr>
        <p:grpSpPr>
          <a:xfrm>
            <a:off x="14730904" y="7055975"/>
            <a:ext cx="1260749" cy="1054648"/>
            <a:chOff x="0" y="0"/>
            <a:chExt cx="332049" cy="277767"/>
          </a:xfrm>
        </p:grpSpPr>
        <p:sp>
          <p:nvSpPr>
            <p:cNvPr id="31" name="Freeform 31"/>
            <p:cNvSpPr/>
            <p:nvPr/>
          </p:nvSpPr>
          <p:spPr>
            <a:xfrm>
              <a:off x="0" y="0"/>
              <a:ext cx="332049" cy="277767"/>
            </a:xfrm>
            <a:custGeom>
              <a:avLst/>
              <a:gdLst/>
              <a:ahLst/>
              <a:cxnLst/>
              <a:rect l="l" t="t" r="r" b="b"/>
              <a:pathLst>
                <a:path w="332049" h="277767">
                  <a:moveTo>
                    <a:pt x="0" y="0"/>
                  </a:moveTo>
                  <a:lnTo>
                    <a:pt x="332049" y="0"/>
                  </a:lnTo>
                  <a:lnTo>
                    <a:pt x="332049" y="277767"/>
                  </a:lnTo>
                  <a:lnTo>
                    <a:pt x="0" y="277767"/>
                  </a:lnTo>
                  <a:close/>
                </a:path>
              </a:pathLst>
            </a:custGeom>
            <a:solidFill>
              <a:srgbClr val="989CA0">
                <a:alpha val="25882"/>
              </a:srgbClr>
            </a:solidFill>
          </p:spPr>
          <p:txBody>
            <a:bodyPr/>
            <a:lstStyle/>
            <a:p>
              <a:endParaRPr lang="en-US"/>
            </a:p>
          </p:txBody>
        </p:sp>
        <p:sp>
          <p:nvSpPr>
            <p:cNvPr id="32" name="TextBox 32"/>
            <p:cNvSpPr txBox="1"/>
            <p:nvPr/>
          </p:nvSpPr>
          <p:spPr>
            <a:xfrm>
              <a:off x="0" y="-28575"/>
              <a:ext cx="332049" cy="306342"/>
            </a:xfrm>
            <a:prstGeom prst="rect">
              <a:avLst/>
            </a:prstGeom>
          </p:spPr>
          <p:txBody>
            <a:bodyPr lIns="50800" tIns="50800" rIns="50800" bIns="50800" rtlCol="0" anchor="ctr"/>
            <a:lstStyle/>
            <a:p>
              <a:pPr algn="ctr">
                <a:lnSpc>
                  <a:spcPts val="2170"/>
                </a:lnSpc>
              </a:pPr>
              <a:endParaRPr/>
            </a:p>
          </p:txBody>
        </p:sp>
      </p:grpSp>
      <p:sp>
        <p:nvSpPr>
          <p:cNvPr id="33" name="TextBox 33"/>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34" name="TextBox 34"/>
          <p:cNvSpPr txBox="1"/>
          <p:nvPr/>
        </p:nvSpPr>
        <p:spPr>
          <a:xfrm>
            <a:off x="4854604" y="2769114"/>
            <a:ext cx="8578792" cy="745199"/>
          </a:xfrm>
          <a:prstGeom prst="rect">
            <a:avLst/>
          </a:prstGeom>
        </p:spPr>
        <p:txBody>
          <a:bodyPr lIns="0" tIns="0" rIns="0" bIns="0" rtlCol="0" anchor="t">
            <a:spAutoFit/>
          </a:bodyPr>
          <a:lstStyle/>
          <a:p>
            <a:pPr algn="ctr">
              <a:lnSpc>
                <a:spcPts val="3026"/>
              </a:lnSpc>
              <a:spcBef>
                <a:spcPct val="0"/>
              </a:spcBef>
            </a:pPr>
            <a:r>
              <a:rPr lang="en-US" sz="2161" u="sng" dirty="0">
                <a:solidFill>
                  <a:srgbClr val="000000"/>
                </a:solidFill>
                <a:latin typeface="Neue Einstellung"/>
                <a:ea typeface="Neue Einstellung"/>
                <a:cs typeface="Neue Einstellung"/>
                <a:sym typeface="Neue Einstellung"/>
              </a:rPr>
              <a:t>The DQC mapping problem</a:t>
            </a:r>
          </a:p>
          <a:p>
            <a:pPr algn="ctr">
              <a:lnSpc>
                <a:spcPts val="3026"/>
              </a:lnSpc>
              <a:spcBef>
                <a:spcPct val="0"/>
              </a:spcBef>
            </a:pPr>
            <a:endParaRPr lang="en-US" sz="2161" u="sng" dirty="0">
              <a:solidFill>
                <a:srgbClr val="000000"/>
              </a:solidFill>
              <a:latin typeface="Neue Einstellung"/>
              <a:ea typeface="Neue Einstellung"/>
              <a:cs typeface="Neue Einstellung"/>
              <a:sym typeface="Neue Einstellung"/>
            </a:endParaRPr>
          </a:p>
        </p:txBody>
      </p:sp>
      <p:sp>
        <p:nvSpPr>
          <p:cNvPr id="35" name="TextBox 35"/>
          <p:cNvSpPr txBox="1"/>
          <p:nvPr/>
        </p:nvSpPr>
        <p:spPr>
          <a:xfrm>
            <a:off x="0" y="9435515"/>
            <a:ext cx="18288000" cy="522588"/>
          </a:xfrm>
          <a:prstGeom prst="rect">
            <a:avLst/>
          </a:prstGeom>
        </p:spPr>
        <p:txBody>
          <a:bodyPr lIns="0" tIns="0" rIns="0" bIns="0" rtlCol="0" anchor="t">
            <a:spAutoFit/>
          </a:bodyPr>
          <a:lstStyle/>
          <a:p>
            <a:pPr algn="ctr">
              <a:lnSpc>
                <a:spcPts val="2170"/>
              </a:lnSpc>
              <a:spcBef>
                <a:spcPct val="0"/>
              </a:spcBef>
            </a:pPr>
            <a:r>
              <a:rPr lang="en-US" sz="1550" dirty="0">
                <a:solidFill>
                  <a:srgbClr val="000000"/>
                </a:solidFill>
                <a:latin typeface="Neue Einstellung"/>
                <a:ea typeface="Neue Einstellung"/>
                <a:cs typeface="Neue Einstellung"/>
                <a:sym typeface="Neue Einstellung"/>
              </a:rPr>
              <a:t>Maria </a:t>
            </a:r>
            <a:r>
              <a:rPr lang="en-US" sz="1550" dirty="0" err="1">
                <a:solidFill>
                  <a:srgbClr val="000000"/>
                </a:solidFill>
                <a:latin typeface="Neue Einstellung"/>
                <a:ea typeface="Neue Einstellung"/>
                <a:cs typeface="Neue Einstellung"/>
                <a:sym typeface="Neue Einstellung"/>
              </a:rPr>
              <a:t>Gragera</a:t>
            </a:r>
            <a:r>
              <a:rPr lang="en-US" sz="1550" dirty="0">
                <a:solidFill>
                  <a:srgbClr val="000000"/>
                </a:solidFill>
                <a:latin typeface="Neue Einstellung"/>
                <a:ea typeface="Neue Einstellung"/>
                <a:cs typeface="Neue Einstellung"/>
                <a:sym typeface="Neue Einstellung"/>
              </a:rPr>
              <a:t> Garces, Chris </a:t>
            </a:r>
            <a:r>
              <a:rPr lang="en-US" sz="1550" dirty="0" err="1">
                <a:solidFill>
                  <a:srgbClr val="000000"/>
                </a:solidFill>
                <a:latin typeface="Neue Einstellung"/>
                <a:ea typeface="Neue Einstellung"/>
                <a:cs typeface="Neue Einstellung"/>
                <a:sym typeface="Neue Einstellung"/>
              </a:rPr>
              <a:t>Heunen</a:t>
            </a:r>
            <a:r>
              <a:rPr lang="en-US" sz="1550" dirty="0">
                <a:solidFill>
                  <a:srgbClr val="000000"/>
                </a:solidFill>
                <a:latin typeface="Neue Einstellung"/>
                <a:ea typeface="Neue Einstellung"/>
                <a:cs typeface="Neue Einstellung"/>
                <a:sym typeface="Neue Einstellung"/>
              </a:rPr>
              <a:t>, and Mahesh Marina. 2025. Distributed Quantum Computing Across Heterogeneous Hardware with Hybrid Dependency Hypergraphs. In Proceedings of the ACM SIGCOMM 2025 Posters and Demos (ACM SIGCOMM Posters and Demos '25). Association for Computing Machinery, New York, NY, USA, 49–51. https://</a:t>
            </a:r>
            <a:r>
              <a:rPr lang="en-US" sz="1550" dirty="0" err="1">
                <a:solidFill>
                  <a:srgbClr val="000000"/>
                </a:solidFill>
                <a:latin typeface="Neue Einstellung"/>
                <a:ea typeface="Neue Einstellung"/>
                <a:cs typeface="Neue Einstellung"/>
                <a:sym typeface="Neue Einstellung"/>
              </a:rPr>
              <a:t>doi.org</a:t>
            </a:r>
            <a:r>
              <a:rPr lang="en-US" sz="1550" dirty="0">
                <a:solidFill>
                  <a:srgbClr val="000000"/>
                </a:solidFill>
                <a:latin typeface="Neue Einstellung"/>
                <a:ea typeface="Neue Einstellung"/>
                <a:cs typeface="Neue Einstellung"/>
                <a:sym typeface="Neue Einstellung"/>
              </a:rPr>
              <a:t>/10.1145/3744969.3748417</a:t>
            </a:r>
          </a:p>
        </p:txBody>
      </p:sp>
      <p:sp>
        <p:nvSpPr>
          <p:cNvPr id="38" name="TextBox 38"/>
          <p:cNvSpPr txBox="1"/>
          <p:nvPr/>
        </p:nvSpPr>
        <p:spPr>
          <a:xfrm>
            <a:off x="8451522" y="4301772"/>
            <a:ext cx="3974507" cy="1107163"/>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The representation is divided into smaller chunks of work that can be completed either sequentially or in parallel in a network of quantum and classical devices.</a:t>
            </a:r>
          </a:p>
        </p:txBody>
      </p:sp>
      <p:sp>
        <p:nvSpPr>
          <p:cNvPr id="40" name="TextBox 5">
            <a:extLst>
              <a:ext uri="{FF2B5EF4-FFF2-40B4-BE49-F238E27FC236}">
                <a16:creationId xmlns:a16="http://schemas.microsoft.com/office/drawing/2014/main" id="{F80F8769-441C-E05F-F192-106FFA4AC63D}"/>
              </a:ext>
            </a:extLst>
          </p:cNvPr>
          <p:cNvSpPr txBox="1"/>
          <p:nvPr/>
        </p:nvSpPr>
        <p:spPr>
          <a:xfrm>
            <a:off x="4382237" y="3967188"/>
            <a:ext cx="3065719"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sp>
        <p:nvSpPr>
          <p:cNvPr id="41" name="Freeform 16">
            <a:extLst>
              <a:ext uri="{FF2B5EF4-FFF2-40B4-BE49-F238E27FC236}">
                <a16:creationId xmlns:a16="http://schemas.microsoft.com/office/drawing/2014/main" id="{CB3F91D1-2367-2B2A-C77C-5CA77493ADD0}"/>
              </a:ext>
            </a:extLst>
          </p:cNvPr>
          <p:cNvSpPr/>
          <p:nvPr/>
        </p:nvSpPr>
        <p:spPr>
          <a:xfrm>
            <a:off x="331303" y="6085198"/>
            <a:ext cx="3010422" cy="899364"/>
          </a:xfrm>
          <a:custGeom>
            <a:avLst/>
            <a:gdLst/>
            <a:ahLst/>
            <a:cxnLst/>
            <a:rect l="l" t="t" r="r" b="b"/>
            <a:pathLst>
              <a:path w="3010422" h="899364">
                <a:moveTo>
                  <a:pt x="0" y="0"/>
                </a:moveTo>
                <a:lnTo>
                  <a:pt x="3010423" y="0"/>
                </a:lnTo>
                <a:lnTo>
                  <a:pt x="3010423" y="899364"/>
                </a:lnTo>
                <a:lnTo>
                  <a:pt x="0" y="899364"/>
                </a:lnTo>
                <a:lnTo>
                  <a:pt x="0" y="0"/>
                </a:lnTo>
                <a:close/>
              </a:path>
            </a:pathLst>
          </a:custGeom>
          <a:blipFill>
            <a:blip r:embed="rId8"/>
            <a:stretch>
              <a:fillRect/>
            </a:stretch>
          </a:blipFill>
        </p:spPr>
        <p:txBody>
          <a:bodyPr/>
          <a:lstStyle/>
          <a:p>
            <a:endParaRPr lang="en-US"/>
          </a:p>
        </p:txBody>
      </p:sp>
      <p:sp>
        <p:nvSpPr>
          <p:cNvPr id="42" name="Freeform 17">
            <a:extLst>
              <a:ext uri="{FF2B5EF4-FFF2-40B4-BE49-F238E27FC236}">
                <a16:creationId xmlns:a16="http://schemas.microsoft.com/office/drawing/2014/main" id="{5553C74B-D456-6B76-1F32-E6A0582B3808}"/>
              </a:ext>
            </a:extLst>
          </p:cNvPr>
          <p:cNvSpPr/>
          <p:nvPr/>
        </p:nvSpPr>
        <p:spPr>
          <a:xfrm>
            <a:off x="3983596" y="5702056"/>
            <a:ext cx="3863002" cy="1545201"/>
          </a:xfrm>
          <a:custGeom>
            <a:avLst/>
            <a:gdLst/>
            <a:ahLst/>
            <a:cxnLst/>
            <a:rect l="l" t="t" r="r" b="b"/>
            <a:pathLst>
              <a:path w="3863002" h="1545201">
                <a:moveTo>
                  <a:pt x="0" y="0"/>
                </a:moveTo>
                <a:lnTo>
                  <a:pt x="3863002" y="0"/>
                </a:lnTo>
                <a:lnTo>
                  <a:pt x="3863002" y="1545201"/>
                </a:lnTo>
                <a:lnTo>
                  <a:pt x="0" y="1545201"/>
                </a:lnTo>
                <a:lnTo>
                  <a:pt x="0" y="0"/>
                </a:lnTo>
                <a:close/>
              </a:path>
            </a:pathLst>
          </a:custGeom>
          <a:blipFill>
            <a:blip r:embed="rId9"/>
            <a:stretch>
              <a:fillRect/>
            </a:stretch>
          </a:blipFill>
        </p:spPr>
        <p:txBody>
          <a:bodyPr/>
          <a:lstStyle/>
          <a:p>
            <a:endParaRPr lang="en-US"/>
          </a:p>
        </p:txBody>
      </p:sp>
      <p:sp>
        <p:nvSpPr>
          <p:cNvPr id="43" name="TextBox 18">
            <a:extLst>
              <a:ext uri="{FF2B5EF4-FFF2-40B4-BE49-F238E27FC236}">
                <a16:creationId xmlns:a16="http://schemas.microsoft.com/office/drawing/2014/main" id="{A3454201-5013-C3CC-3E87-141EF112678A}"/>
              </a:ext>
            </a:extLst>
          </p:cNvPr>
          <p:cNvSpPr txBox="1"/>
          <p:nvPr/>
        </p:nvSpPr>
        <p:spPr>
          <a:xfrm>
            <a:off x="41232" y="4411297"/>
            <a:ext cx="3601643" cy="530529"/>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44" name="TextBox 19">
            <a:extLst>
              <a:ext uri="{FF2B5EF4-FFF2-40B4-BE49-F238E27FC236}">
                <a16:creationId xmlns:a16="http://schemas.microsoft.com/office/drawing/2014/main" id="{0D82054C-6540-4B48-2A85-0F42CAAF6268}"/>
              </a:ext>
            </a:extLst>
          </p:cNvPr>
          <p:cNvSpPr txBox="1"/>
          <p:nvPr/>
        </p:nvSpPr>
        <p:spPr>
          <a:xfrm>
            <a:off x="3952386" y="4345885"/>
            <a:ext cx="3979085" cy="825034"/>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of data through the computation.</a:t>
            </a:r>
          </a:p>
        </p:txBody>
      </p:sp>
      <p:sp>
        <p:nvSpPr>
          <p:cNvPr id="45" name="TextBox 20">
            <a:extLst>
              <a:ext uri="{FF2B5EF4-FFF2-40B4-BE49-F238E27FC236}">
                <a16:creationId xmlns:a16="http://schemas.microsoft.com/office/drawing/2014/main" id="{00C13101-EB77-B588-935B-AE1963AE80FC}"/>
              </a:ext>
            </a:extLst>
          </p:cNvPr>
          <p:cNvSpPr txBox="1"/>
          <p:nvPr/>
        </p:nvSpPr>
        <p:spPr>
          <a:xfrm>
            <a:off x="4961187" y="7337744"/>
            <a:ext cx="2292610" cy="252028"/>
          </a:xfrm>
          <a:prstGeom prst="rect">
            <a:avLst/>
          </a:prstGeom>
        </p:spPr>
        <p:txBody>
          <a:bodyPr lIns="0" tIns="0" rIns="0" bIns="0" rtlCol="0" anchor="t">
            <a:spAutoFit/>
          </a:bodyPr>
          <a:lstStyle/>
          <a:p>
            <a:pPr algn="just">
              <a:lnSpc>
                <a:spcPts val="2087"/>
              </a:lnSpc>
              <a:spcBef>
                <a:spcPct val="0"/>
              </a:spcBef>
            </a:pPr>
            <a:r>
              <a:rPr lang="en-US" sz="1491">
                <a:solidFill>
                  <a:srgbClr val="000000"/>
                </a:solidFill>
                <a:latin typeface="Neue Einstellung"/>
                <a:ea typeface="Neue Einstellung"/>
                <a:cs typeface="Neue Einstellung"/>
                <a:sym typeface="Neue Einstellung"/>
              </a:rPr>
              <a:t>Hypergraph abstraction</a:t>
            </a:r>
          </a:p>
        </p:txBody>
      </p:sp>
      <p:sp>
        <p:nvSpPr>
          <p:cNvPr id="46" name="TextBox 4">
            <a:extLst>
              <a:ext uri="{FF2B5EF4-FFF2-40B4-BE49-F238E27FC236}">
                <a16:creationId xmlns:a16="http://schemas.microsoft.com/office/drawing/2014/main" id="{F59AF61A-B226-F5DE-9612-856CD0E1D486}"/>
              </a:ext>
            </a:extLst>
          </p:cNvPr>
          <p:cNvSpPr txBox="1"/>
          <p:nvPr/>
        </p:nvSpPr>
        <p:spPr>
          <a:xfrm>
            <a:off x="385635" y="3965523"/>
            <a:ext cx="3389569"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175200" y="3836673"/>
            <a:ext cx="5421627" cy="5421627"/>
          </a:xfrm>
          <a:custGeom>
            <a:avLst/>
            <a:gdLst/>
            <a:ahLst/>
            <a:cxnLst/>
            <a:rect l="l" t="t" r="r" b="b"/>
            <a:pathLst>
              <a:path w="5421627" h="5421627">
                <a:moveTo>
                  <a:pt x="0" y="0"/>
                </a:moveTo>
                <a:lnTo>
                  <a:pt x="5421627" y="0"/>
                </a:lnTo>
                <a:lnTo>
                  <a:pt x="5421627" y="5421627"/>
                </a:lnTo>
                <a:lnTo>
                  <a:pt x="0" y="542162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0" y="942975"/>
            <a:ext cx="18288000" cy="1236172"/>
          </a:xfrm>
          <a:prstGeom prst="rect">
            <a:avLst/>
          </a:prstGeom>
        </p:spPr>
        <p:txBody>
          <a:bodyPr lIns="0" tIns="0" rIns="0" bIns="0" rtlCol="0" anchor="t">
            <a:spAutoFit/>
          </a:bodyPr>
          <a:lstStyle/>
          <a:p>
            <a:pPr algn="ctr">
              <a:lnSpc>
                <a:spcPts val="10400"/>
              </a:lnSpc>
            </a:pPr>
            <a:r>
              <a:rPr lang="en-US" sz="8000" spc="-296" dirty="0">
                <a:solidFill>
                  <a:srgbClr val="000000"/>
                </a:solidFill>
                <a:latin typeface="Open Sauce"/>
                <a:ea typeface="Open Sauce"/>
                <a:cs typeface="Open Sauce"/>
                <a:sym typeface="Open Sauce"/>
              </a:rPr>
              <a:t>Why distribute quantum computing?</a:t>
            </a:r>
          </a:p>
        </p:txBody>
      </p:sp>
      <p:sp>
        <p:nvSpPr>
          <p:cNvPr id="4" name="TextBox 4"/>
          <p:cNvSpPr txBox="1"/>
          <p:nvPr/>
        </p:nvSpPr>
        <p:spPr>
          <a:xfrm>
            <a:off x="1295400" y="3852075"/>
            <a:ext cx="10618444" cy="4160306"/>
          </a:xfrm>
          <a:prstGeom prst="rect">
            <a:avLst/>
          </a:prstGeom>
        </p:spPr>
        <p:txBody>
          <a:bodyPr lIns="0" tIns="0" rIns="0" bIns="0" rtlCol="0" anchor="t">
            <a:spAutoFit/>
          </a:bodyPr>
          <a:lstStyle/>
          <a:p>
            <a:pPr marL="626104" lvl="1" indent="-313052" algn="l">
              <a:lnSpc>
                <a:spcPts val="4059"/>
              </a:lnSpc>
              <a:spcBef>
                <a:spcPct val="0"/>
              </a:spcBef>
              <a:buFont typeface="Arial"/>
              <a:buChar char="•"/>
            </a:pPr>
            <a:r>
              <a:rPr lang="en-US" sz="2899" dirty="0">
                <a:solidFill>
                  <a:srgbClr val="000000"/>
                </a:solidFill>
                <a:latin typeface="Open Sauce Light"/>
                <a:ea typeface="Open Sauce Light"/>
                <a:cs typeface="Open Sauce Light"/>
                <a:sym typeface="Open Sauce Light"/>
              </a:rPr>
              <a:t>Quantum computers have a </a:t>
            </a:r>
            <a:r>
              <a:rPr lang="en-US" sz="2899" b="1" dirty="0">
                <a:solidFill>
                  <a:srgbClr val="000000"/>
                </a:solidFill>
                <a:latin typeface="Open Sauce Bold"/>
                <a:sym typeface="Open Sauce Light"/>
              </a:rPr>
              <a:t>limited</a:t>
            </a:r>
            <a:r>
              <a:rPr lang="en-US" sz="2899" dirty="0">
                <a:solidFill>
                  <a:srgbClr val="000000"/>
                </a:solidFill>
                <a:latin typeface="Open Sauce Light"/>
                <a:ea typeface="Open Sauce Light"/>
                <a:cs typeface="Open Sauce Light"/>
                <a:sym typeface="Open Sauce Light"/>
              </a:rPr>
              <a:t> number of qubits.</a:t>
            </a:r>
          </a:p>
          <a:p>
            <a:pPr marL="626104" lvl="1" indent="-313052" algn="l">
              <a:lnSpc>
                <a:spcPts val="4059"/>
              </a:lnSpc>
              <a:spcBef>
                <a:spcPct val="0"/>
              </a:spcBef>
              <a:buFont typeface="Arial"/>
              <a:buChar char="•"/>
            </a:pPr>
            <a:r>
              <a:rPr lang="en-US" sz="2899" dirty="0">
                <a:solidFill>
                  <a:srgbClr val="000000"/>
                </a:solidFill>
                <a:latin typeface="Open Sauce Light"/>
                <a:ea typeface="Open Sauce Light"/>
                <a:cs typeface="Open Sauce Light"/>
                <a:sym typeface="Open Sauce Light"/>
              </a:rPr>
              <a:t>To continuously grow the size of these devices is a technically challenging and costly goal.</a:t>
            </a:r>
          </a:p>
          <a:p>
            <a:pPr marL="626104" lvl="1" indent="-313052" algn="l">
              <a:lnSpc>
                <a:spcPts val="4059"/>
              </a:lnSpc>
              <a:spcBef>
                <a:spcPct val="0"/>
              </a:spcBef>
              <a:buFont typeface="Arial"/>
              <a:buChar char="•"/>
            </a:pPr>
            <a:r>
              <a:rPr lang="en-US" sz="2899" dirty="0">
                <a:solidFill>
                  <a:srgbClr val="000000"/>
                </a:solidFill>
                <a:latin typeface="Open Sauce Light"/>
                <a:ea typeface="Open Sauce Light"/>
                <a:cs typeface="Open Sauce Light"/>
                <a:sym typeface="Open Sauce Light"/>
              </a:rPr>
              <a:t>Distribution aims to </a:t>
            </a:r>
            <a:r>
              <a:rPr lang="en-US" sz="2899" b="1" dirty="0">
                <a:solidFill>
                  <a:srgbClr val="000000"/>
                </a:solidFill>
                <a:latin typeface="Open Sauce Bold"/>
                <a:sym typeface="Open Sauce Light"/>
              </a:rPr>
              <a:t>interconnect</a:t>
            </a:r>
            <a:r>
              <a:rPr lang="en-US" sz="2899" dirty="0">
                <a:solidFill>
                  <a:srgbClr val="000000"/>
                </a:solidFill>
                <a:latin typeface="Open Sauce Light"/>
                <a:ea typeface="Open Sauce Light"/>
                <a:cs typeface="Open Sauce Light"/>
                <a:sym typeface="Open Sauce Light"/>
              </a:rPr>
              <a:t> various devices to cooperate to solve a joint operation.</a:t>
            </a:r>
          </a:p>
          <a:p>
            <a:pPr marL="626104" lvl="1" indent="-313052" algn="l">
              <a:lnSpc>
                <a:spcPts val="4059"/>
              </a:lnSpc>
              <a:spcBef>
                <a:spcPct val="0"/>
              </a:spcBef>
              <a:buFont typeface="Arial"/>
              <a:buChar char="•"/>
            </a:pPr>
            <a:r>
              <a:rPr lang="en-US" sz="2899" dirty="0">
                <a:solidFill>
                  <a:srgbClr val="000000"/>
                </a:solidFill>
                <a:latin typeface="Open Sauce Light"/>
                <a:ea typeface="Open Sauce Light"/>
                <a:cs typeface="Open Sauce Light"/>
                <a:sym typeface="Open Sauce Light"/>
              </a:rPr>
              <a:t>This would enable to </a:t>
            </a:r>
            <a:r>
              <a:rPr lang="en-US" sz="2899" b="1" dirty="0">
                <a:solidFill>
                  <a:srgbClr val="000000"/>
                </a:solidFill>
                <a:latin typeface="Open Sauce Bold"/>
                <a:sym typeface="Open Sauce Light"/>
              </a:rPr>
              <a:t>scale</a:t>
            </a:r>
            <a:r>
              <a:rPr lang="en-US" sz="2899" dirty="0">
                <a:solidFill>
                  <a:srgbClr val="000000"/>
                </a:solidFill>
                <a:latin typeface="Open Sauce Light"/>
                <a:ea typeface="Open Sauce Light"/>
                <a:cs typeface="Open Sauce Light"/>
                <a:sym typeface="Open Sauce Light"/>
              </a:rPr>
              <a:t> quantum computing modularly, reusing existing hardware, and getting close to useful </a:t>
            </a:r>
            <a:r>
              <a:rPr lang="en-US" sz="2899" dirty="0" err="1">
                <a:solidFill>
                  <a:srgbClr val="000000"/>
                </a:solidFill>
                <a:latin typeface="Open Sauce Light"/>
                <a:ea typeface="Open Sauce Light"/>
                <a:cs typeface="Open Sauce Light"/>
                <a:sym typeface="Open Sauce Light"/>
              </a:rPr>
              <a:t>quatum</a:t>
            </a:r>
            <a:r>
              <a:rPr lang="en-US" sz="2899" dirty="0">
                <a:solidFill>
                  <a:srgbClr val="000000"/>
                </a:solidFill>
                <a:latin typeface="Open Sauce Light"/>
                <a:ea typeface="Open Sauce Light"/>
                <a:cs typeface="Open Sauce Light"/>
                <a:sym typeface="Open Sauce Light"/>
              </a:rPr>
              <a:t> compute.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H="1" flipV="1">
            <a:off x="9123656" y="2544355"/>
            <a:ext cx="0" cy="7442434"/>
          </a:xfrm>
          <a:prstGeom prst="line">
            <a:avLst/>
          </a:prstGeom>
          <a:ln w="9525" cap="flat">
            <a:solidFill>
              <a:srgbClr val="000000"/>
            </a:solidFill>
            <a:prstDash val="solid"/>
            <a:headEnd type="none" w="sm" len="sm"/>
            <a:tailEnd type="none" w="sm" len="sm"/>
          </a:ln>
        </p:spPr>
        <p:txBody>
          <a:bodyPr/>
          <a:lstStyle/>
          <a:p>
            <a:endParaRPr lang="en-US"/>
          </a:p>
        </p:txBody>
      </p:sp>
      <p:sp>
        <p:nvSpPr>
          <p:cNvPr id="4" name="TextBox 4"/>
          <p:cNvSpPr txBox="1"/>
          <p:nvPr/>
        </p:nvSpPr>
        <p:spPr>
          <a:xfrm>
            <a:off x="3429018" y="2487205"/>
            <a:ext cx="2199848" cy="519373"/>
          </a:xfrm>
          <a:prstGeom prst="rect">
            <a:avLst/>
          </a:prstGeom>
        </p:spPr>
        <p:txBody>
          <a:bodyPr wrap="square" lIns="0" tIns="0" rIns="0" bIns="0" rtlCol="0" anchor="t">
            <a:spAutoFit/>
          </a:bodyPr>
          <a:lstStyle/>
          <a:p>
            <a:pPr algn="ctr">
              <a:lnSpc>
                <a:spcPts val="4199"/>
              </a:lnSpc>
            </a:pPr>
            <a:r>
              <a:rPr lang="en-US" sz="2999" dirty="0" err="1">
                <a:solidFill>
                  <a:srgbClr val="000000"/>
                </a:solidFill>
                <a:latin typeface="Black Mango"/>
                <a:ea typeface="Black Mango"/>
                <a:cs typeface="Black Mango"/>
                <a:sym typeface="Black Mango"/>
              </a:rPr>
              <a:t>KaHyPar</a:t>
            </a:r>
            <a:endParaRPr lang="en-US" sz="2999" dirty="0">
              <a:solidFill>
                <a:srgbClr val="000000"/>
              </a:solidFill>
              <a:latin typeface="Black Mango"/>
              <a:ea typeface="Black Mango"/>
              <a:cs typeface="Black Mango"/>
              <a:sym typeface="Black Mango"/>
            </a:endParaRPr>
          </a:p>
        </p:txBody>
      </p:sp>
      <p:sp>
        <p:nvSpPr>
          <p:cNvPr id="5" name="TextBox 5"/>
          <p:cNvSpPr txBox="1"/>
          <p:nvPr/>
        </p:nvSpPr>
        <p:spPr>
          <a:xfrm>
            <a:off x="10134603" y="2487205"/>
            <a:ext cx="6476983" cy="519373"/>
          </a:xfrm>
          <a:prstGeom prst="rect">
            <a:avLst/>
          </a:prstGeom>
        </p:spPr>
        <p:txBody>
          <a:bodyPr wrap="square" lIns="0" tIns="0" rIns="0" bIns="0" rtlCol="0" anchor="t">
            <a:spAutoFit/>
          </a:bodyPr>
          <a:lstStyle/>
          <a:p>
            <a:pPr algn="ctr">
              <a:lnSpc>
                <a:spcPts val="4199"/>
              </a:lnSpc>
            </a:pPr>
            <a:r>
              <a:rPr lang="en-US" sz="2999" dirty="0">
                <a:solidFill>
                  <a:srgbClr val="000000"/>
                </a:solidFill>
                <a:latin typeface="Black Mango"/>
                <a:ea typeface="Black Mango"/>
                <a:cs typeface="Black Mango"/>
                <a:sym typeface="Black Mango"/>
              </a:rPr>
              <a:t>Fiduccia–</a:t>
            </a:r>
            <a:r>
              <a:rPr lang="en-US" sz="2999" dirty="0" err="1">
                <a:solidFill>
                  <a:srgbClr val="000000"/>
                </a:solidFill>
                <a:latin typeface="Black Mango"/>
                <a:ea typeface="Black Mango"/>
                <a:cs typeface="Black Mango"/>
                <a:sym typeface="Black Mango"/>
              </a:rPr>
              <a:t>Mattheyses</a:t>
            </a:r>
            <a:endParaRPr lang="en-US" sz="2999" dirty="0">
              <a:solidFill>
                <a:srgbClr val="000000"/>
              </a:solidFill>
              <a:latin typeface="Black Mango"/>
              <a:ea typeface="Black Mango"/>
              <a:cs typeface="Black Mango"/>
              <a:sym typeface="Black Mango"/>
            </a:endParaRPr>
          </a:p>
        </p:txBody>
      </p:sp>
      <p:sp>
        <p:nvSpPr>
          <p:cNvPr id="6" name="TextBox 33">
            <a:extLst>
              <a:ext uri="{FF2B5EF4-FFF2-40B4-BE49-F238E27FC236}">
                <a16:creationId xmlns:a16="http://schemas.microsoft.com/office/drawing/2014/main" id="{9E739DD0-8DE9-9029-B13E-0F323CC50B33}"/>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flipH="1" flipV="1">
            <a:off x="9123656" y="2544355"/>
            <a:ext cx="0" cy="7442434"/>
          </a:xfrm>
          <a:prstGeom prst="line">
            <a:avLst/>
          </a:prstGeom>
          <a:ln w="9525" cap="flat">
            <a:solidFill>
              <a:srgbClr val="000000"/>
            </a:solidFill>
            <a:prstDash val="solid"/>
            <a:headEnd type="none" w="sm" len="sm"/>
            <a:tailEnd type="none" w="sm" len="sm"/>
          </a:ln>
        </p:spPr>
        <p:txBody>
          <a:bodyPr/>
          <a:lstStyle/>
          <a:p>
            <a:endParaRPr lang="en-US"/>
          </a:p>
        </p:txBody>
      </p:sp>
      <p:sp>
        <p:nvSpPr>
          <p:cNvPr id="4" name="Freeform 4"/>
          <p:cNvSpPr/>
          <p:nvPr/>
        </p:nvSpPr>
        <p:spPr>
          <a:xfrm>
            <a:off x="1384296" y="6320776"/>
            <a:ext cx="6630289" cy="3381447"/>
          </a:xfrm>
          <a:custGeom>
            <a:avLst/>
            <a:gdLst/>
            <a:ahLst/>
            <a:cxnLst/>
            <a:rect l="l" t="t" r="r" b="b"/>
            <a:pathLst>
              <a:path w="6630289" h="3381447">
                <a:moveTo>
                  <a:pt x="0" y="0"/>
                </a:moveTo>
                <a:lnTo>
                  <a:pt x="6630289" y="0"/>
                </a:lnTo>
                <a:lnTo>
                  <a:pt x="6630289" y="3381447"/>
                </a:lnTo>
                <a:lnTo>
                  <a:pt x="0" y="338144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3886200" y="2487205"/>
            <a:ext cx="1742665" cy="519373"/>
          </a:xfrm>
          <a:prstGeom prst="rect">
            <a:avLst/>
          </a:prstGeom>
        </p:spPr>
        <p:txBody>
          <a:bodyPr wrap="square" lIns="0" tIns="0" rIns="0" bIns="0" rtlCol="0" anchor="t">
            <a:spAutoFit/>
          </a:bodyPr>
          <a:lstStyle/>
          <a:p>
            <a:pPr algn="ctr">
              <a:lnSpc>
                <a:spcPts val="4199"/>
              </a:lnSpc>
            </a:pPr>
            <a:r>
              <a:rPr lang="en-US" sz="2999" dirty="0" err="1">
                <a:solidFill>
                  <a:srgbClr val="000000"/>
                </a:solidFill>
                <a:latin typeface="Black Mango"/>
                <a:ea typeface="Black Mango"/>
                <a:cs typeface="Black Mango"/>
                <a:sym typeface="Black Mango"/>
              </a:rPr>
              <a:t>KaHyPar</a:t>
            </a:r>
            <a:endParaRPr lang="en-US" sz="2999" dirty="0">
              <a:solidFill>
                <a:srgbClr val="000000"/>
              </a:solidFill>
              <a:latin typeface="Black Mango"/>
              <a:ea typeface="Black Mango"/>
              <a:cs typeface="Black Mango"/>
              <a:sym typeface="Black Mango"/>
            </a:endParaRPr>
          </a:p>
        </p:txBody>
      </p:sp>
      <p:sp>
        <p:nvSpPr>
          <p:cNvPr id="7" name="TextBox 7"/>
          <p:cNvSpPr txBox="1"/>
          <p:nvPr/>
        </p:nvSpPr>
        <p:spPr>
          <a:xfrm>
            <a:off x="3269278" y="9661515"/>
            <a:ext cx="2860328" cy="155575"/>
          </a:xfrm>
          <a:prstGeom prst="rect">
            <a:avLst/>
          </a:prstGeom>
        </p:spPr>
        <p:txBody>
          <a:bodyPr lIns="0" tIns="0" rIns="0" bIns="0" rtlCol="0" anchor="t">
            <a:spAutoFit/>
          </a:bodyPr>
          <a:lstStyle/>
          <a:p>
            <a:pPr algn="ctr">
              <a:lnSpc>
                <a:spcPts val="1399"/>
              </a:lnSpc>
              <a:spcBef>
                <a:spcPct val="0"/>
              </a:spcBef>
            </a:pPr>
            <a:r>
              <a:rPr lang="en-US" sz="999">
                <a:solidFill>
                  <a:srgbClr val="2878C5"/>
                </a:solidFill>
                <a:latin typeface="Neue Einstellung"/>
                <a:ea typeface="Neue Einstellung"/>
                <a:cs typeface="Neue Einstellung"/>
                <a:sym typeface="Neue Einstellung"/>
              </a:rPr>
              <a:t>Scalable High-Quality Hypergraph Partitioning</a:t>
            </a:r>
          </a:p>
        </p:txBody>
      </p:sp>
      <p:sp>
        <p:nvSpPr>
          <p:cNvPr id="9" name="TextBox 9"/>
          <p:cNvSpPr txBox="1"/>
          <p:nvPr/>
        </p:nvSpPr>
        <p:spPr>
          <a:xfrm>
            <a:off x="12776445" y="9588490"/>
            <a:ext cx="1389013" cy="155575"/>
          </a:xfrm>
          <a:prstGeom prst="rect">
            <a:avLst/>
          </a:prstGeom>
        </p:spPr>
        <p:txBody>
          <a:bodyPr lIns="0" tIns="0" rIns="0" bIns="0" rtlCol="0" anchor="t">
            <a:spAutoFit/>
          </a:bodyPr>
          <a:lstStyle/>
          <a:p>
            <a:pPr algn="ctr">
              <a:lnSpc>
                <a:spcPts val="1399"/>
              </a:lnSpc>
              <a:spcBef>
                <a:spcPct val="0"/>
              </a:spcBef>
            </a:pPr>
            <a:r>
              <a:rPr lang="en-US" sz="999">
                <a:solidFill>
                  <a:srgbClr val="2878C5"/>
                </a:solidFill>
                <a:latin typeface="Neue Einstellung"/>
                <a:ea typeface="Neue Einstellung"/>
                <a:cs typeface="Neue Einstellung"/>
                <a:sym typeface="Neue Einstellung"/>
              </a:rPr>
              <a:t>GeirguaTech FM notes </a:t>
            </a:r>
          </a:p>
        </p:txBody>
      </p:sp>
      <p:sp>
        <p:nvSpPr>
          <p:cNvPr id="11" name="TextBox 5">
            <a:extLst>
              <a:ext uri="{FF2B5EF4-FFF2-40B4-BE49-F238E27FC236}">
                <a16:creationId xmlns:a16="http://schemas.microsoft.com/office/drawing/2014/main" id="{C3E2DD06-877E-A9D3-830F-1F6033EDE990}"/>
              </a:ext>
            </a:extLst>
          </p:cNvPr>
          <p:cNvSpPr txBox="1"/>
          <p:nvPr/>
        </p:nvSpPr>
        <p:spPr>
          <a:xfrm>
            <a:off x="10134603" y="2487205"/>
            <a:ext cx="6476983" cy="519373"/>
          </a:xfrm>
          <a:prstGeom prst="rect">
            <a:avLst/>
          </a:prstGeom>
        </p:spPr>
        <p:txBody>
          <a:bodyPr wrap="square" lIns="0" tIns="0" rIns="0" bIns="0" rtlCol="0" anchor="t">
            <a:spAutoFit/>
          </a:bodyPr>
          <a:lstStyle/>
          <a:p>
            <a:pPr algn="ctr">
              <a:lnSpc>
                <a:spcPts val="4199"/>
              </a:lnSpc>
            </a:pPr>
            <a:r>
              <a:rPr lang="en-US" sz="2999" dirty="0">
                <a:solidFill>
                  <a:srgbClr val="000000"/>
                </a:solidFill>
                <a:latin typeface="Black Mango"/>
                <a:ea typeface="Black Mango"/>
                <a:cs typeface="Black Mango"/>
                <a:sym typeface="Black Mango"/>
              </a:rPr>
              <a:t>Fiduccia–</a:t>
            </a:r>
            <a:r>
              <a:rPr lang="en-US" sz="2999" dirty="0" err="1">
                <a:solidFill>
                  <a:srgbClr val="000000"/>
                </a:solidFill>
                <a:latin typeface="Black Mango"/>
                <a:ea typeface="Black Mango"/>
                <a:cs typeface="Black Mango"/>
                <a:sym typeface="Black Mango"/>
              </a:rPr>
              <a:t>Mattheyses</a:t>
            </a:r>
            <a:endParaRPr lang="en-US" sz="2999" dirty="0">
              <a:solidFill>
                <a:srgbClr val="000000"/>
              </a:solidFill>
              <a:latin typeface="Black Mango"/>
              <a:ea typeface="Black Mango"/>
              <a:cs typeface="Black Mango"/>
              <a:sym typeface="Black Mango"/>
            </a:endParaRPr>
          </a:p>
        </p:txBody>
      </p:sp>
      <p:sp>
        <p:nvSpPr>
          <p:cNvPr id="12" name="TextBox 33">
            <a:extLst>
              <a:ext uri="{FF2B5EF4-FFF2-40B4-BE49-F238E27FC236}">
                <a16:creationId xmlns:a16="http://schemas.microsoft.com/office/drawing/2014/main" id="{AF7A1151-6A77-B48B-A0EF-5253ACF30555}"/>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13" name="Rectangle 1">
            <a:extLst>
              <a:ext uri="{FF2B5EF4-FFF2-40B4-BE49-F238E27FC236}">
                <a16:creationId xmlns:a16="http://schemas.microsoft.com/office/drawing/2014/main" id="{F3DA823D-2ECC-3C6A-9F57-16ED964AD375}"/>
              </a:ext>
            </a:extLst>
          </p:cNvPr>
          <p:cNvSpPr>
            <a:spLocks noChangeArrowheads="1"/>
          </p:cNvSpPr>
          <p:nvPr/>
        </p:nvSpPr>
        <p:spPr bwMode="auto">
          <a:xfrm>
            <a:off x="362444" y="3264270"/>
            <a:ext cx="867399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latin typeface="+mj-lt"/>
              </a:rPr>
              <a:t>Coarsening:</a:t>
            </a:r>
            <a:r>
              <a:rPr kumimoji="0" lang="en-US" altLang="en-US" sz="2000" b="0" i="0" u="none" strike="noStrike" cap="none" normalizeH="0" baseline="0" dirty="0">
                <a:ln>
                  <a:noFill/>
                </a:ln>
                <a:solidFill>
                  <a:srgbClr val="000000"/>
                </a:solidFill>
                <a:effectLst/>
                <a:latin typeface="+mj-lt"/>
              </a:rPr>
              <a:t> Nodes are iteratively merged into </a:t>
            </a:r>
            <a:r>
              <a:rPr kumimoji="0" lang="en-US" altLang="en-US" sz="2000" b="0" i="0" u="none" strike="noStrike" cap="none" normalizeH="0" baseline="0" dirty="0" err="1">
                <a:ln>
                  <a:noFill/>
                </a:ln>
                <a:solidFill>
                  <a:srgbClr val="000000"/>
                </a:solidFill>
                <a:effectLst/>
                <a:latin typeface="+mj-lt"/>
              </a:rPr>
              <a:t>supernodes</a:t>
            </a:r>
            <a:r>
              <a:rPr kumimoji="0" lang="en-US" altLang="en-US" sz="2000" b="0" i="0" u="none" strike="noStrike" cap="none" normalizeH="0" baseline="0" dirty="0">
                <a:ln>
                  <a:noFill/>
                </a:ln>
                <a:solidFill>
                  <a:srgbClr val="000000"/>
                </a:solidFill>
                <a:effectLst/>
                <a:latin typeface="+mj-lt"/>
              </a:rPr>
              <a:t> based on similarity heuristics, such as heavy-edge matching, reducing the problem size while attempting to preserve the essential cut structure.</a:t>
            </a:r>
            <a:endParaRPr lang="en-US" altLang="en-US" sz="2000" dirty="0">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latin typeface="+mj-lt"/>
              </a:rPr>
              <a:t>Initial partitioning:</a:t>
            </a:r>
            <a:r>
              <a:rPr kumimoji="0" lang="en-US" altLang="en-US" sz="2000" b="0" i="0" u="none" strike="noStrike" cap="none" normalizeH="0" baseline="0" dirty="0">
                <a:ln>
                  <a:noFill/>
                </a:ln>
                <a:solidFill>
                  <a:srgbClr val="000000"/>
                </a:solidFill>
                <a:effectLst/>
                <a:latin typeface="+mj-lt"/>
              </a:rPr>
              <a:t> The reduced hypergraph is partitioned using a </a:t>
            </a:r>
            <a:r>
              <a:rPr kumimoji="0" lang="en-US" altLang="en-US" sz="2000" b="0" i="0" u="none" strike="noStrike" cap="none" normalizeH="0" baseline="0" dirty="0" err="1">
                <a:ln>
                  <a:noFill/>
                </a:ln>
                <a:solidFill>
                  <a:srgbClr val="000000"/>
                </a:solidFill>
                <a:effectLst/>
                <a:latin typeface="+mj-lt"/>
              </a:rPr>
              <a:t>submethod</a:t>
            </a:r>
            <a:r>
              <a:rPr kumimoji="0" lang="en-US" altLang="en-US" sz="2000" b="0" i="0" u="none" strike="noStrike" cap="none" normalizeH="0" baseline="0" dirty="0">
                <a:ln>
                  <a:noFill/>
                </a:ln>
                <a:solidFill>
                  <a:srgbClr val="000000"/>
                </a:solidFill>
                <a:effectLst/>
                <a:latin typeface="+mj-lt"/>
              </a:rPr>
              <a:t> (often a greedy partitioning or the FM algorithm), under the assumption that a good cut in the reduced hypergraph will also be good in the original one.</a:t>
            </a:r>
            <a:endParaRPr lang="en-US" altLang="en-US" sz="2000" dirty="0">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000000"/>
                </a:solidFill>
                <a:effectLst/>
                <a:latin typeface="+mj-lt"/>
              </a:rPr>
              <a:t>Uncoarsening</a:t>
            </a:r>
            <a:r>
              <a:rPr kumimoji="0" lang="en-US" altLang="en-US" sz="2000" b="1" i="0" u="none" strike="noStrike" cap="none" normalizeH="0" baseline="0" dirty="0">
                <a:ln>
                  <a:noFill/>
                </a:ln>
                <a:solidFill>
                  <a:srgbClr val="000000"/>
                </a:solidFill>
                <a:effectLst/>
                <a:latin typeface="+mj-lt"/>
              </a:rPr>
              <a:t> and refinement:</a:t>
            </a:r>
            <a:r>
              <a:rPr kumimoji="0" lang="en-US" altLang="en-US" sz="2000" b="0" i="0" u="none" strike="noStrike" cap="none" normalizeH="0" baseline="0" dirty="0">
                <a:ln>
                  <a:noFill/>
                </a:ln>
                <a:solidFill>
                  <a:srgbClr val="000000"/>
                </a:solidFill>
                <a:effectLst/>
                <a:latin typeface="+mj-lt"/>
              </a:rPr>
              <a:t> The hypergraph is gradually expanded back to its original size, applying local improvement heuristics at each stage to reassign boundary nodes and further reduce the cut size</a:t>
            </a:r>
            <a:endParaRPr kumimoji="0" lang="en-US" altLang="en-US" sz="2000" b="0" i="0" u="none" strike="noStrike" cap="none" normalizeH="0" baseline="0" dirty="0">
              <a:ln>
                <a:noFill/>
              </a:ln>
              <a:solidFill>
                <a:schemeClr val="tx1"/>
              </a:solidFill>
              <a:effectLst/>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DFA8E-0DA0-E054-900B-4E748B1C77EF}"/>
            </a:ext>
          </a:extLst>
        </p:cNvPr>
        <p:cNvGrpSpPr/>
        <p:nvPr/>
      </p:nvGrpSpPr>
      <p:grpSpPr>
        <a:xfrm>
          <a:off x="0" y="0"/>
          <a:ext cx="0" cy="0"/>
          <a:chOff x="0" y="0"/>
          <a:chExt cx="0" cy="0"/>
        </a:xfrm>
      </p:grpSpPr>
      <p:sp>
        <p:nvSpPr>
          <p:cNvPr id="3" name="AutoShape 3">
            <a:extLst>
              <a:ext uri="{FF2B5EF4-FFF2-40B4-BE49-F238E27FC236}">
                <a16:creationId xmlns:a16="http://schemas.microsoft.com/office/drawing/2014/main" id="{23108F8F-9296-F1AA-8CDC-4BA2326C0D01}"/>
              </a:ext>
            </a:extLst>
          </p:cNvPr>
          <p:cNvSpPr/>
          <p:nvPr/>
        </p:nvSpPr>
        <p:spPr>
          <a:xfrm flipH="1" flipV="1">
            <a:off x="9123656" y="2544355"/>
            <a:ext cx="0" cy="7442434"/>
          </a:xfrm>
          <a:prstGeom prst="line">
            <a:avLst/>
          </a:prstGeom>
          <a:ln w="9525" cap="flat">
            <a:solidFill>
              <a:srgbClr val="000000"/>
            </a:solidFill>
            <a:prstDash val="solid"/>
            <a:headEnd type="none" w="sm" len="sm"/>
            <a:tailEnd type="none" w="sm" len="sm"/>
          </a:ln>
        </p:spPr>
        <p:txBody>
          <a:bodyPr/>
          <a:lstStyle/>
          <a:p>
            <a:endParaRPr lang="en-US"/>
          </a:p>
        </p:txBody>
      </p:sp>
      <p:sp>
        <p:nvSpPr>
          <p:cNvPr id="4" name="Freeform 4">
            <a:extLst>
              <a:ext uri="{FF2B5EF4-FFF2-40B4-BE49-F238E27FC236}">
                <a16:creationId xmlns:a16="http://schemas.microsoft.com/office/drawing/2014/main" id="{2656266B-2631-682C-1599-39B12861F978}"/>
              </a:ext>
            </a:extLst>
          </p:cNvPr>
          <p:cNvSpPr/>
          <p:nvPr/>
        </p:nvSpPr>
        <p:spPr>
          <a:xfrm>
            <a:off x="1384296" y="6320776"/>
            <a:ext cx="6630289" cy="3381447"/>
          </a:xfrm>
          <a:custGeom>
            <a:avLst/>
            <a:gdLst/>
            <a:ahLst/>
            <a:cxnLst/>
            <a:rect l="l" t="t" r="r" b="b"/>
            <a:pathLst>
              <a:path w="6630289" h="3381447">
                <a:moveTo>
                  <a:pt x="0" y="0"/>
                </a:moveTo>
                <a:lnTo>
                  <a:pt x="6630289" y="0"/>
                </a:lnTo>
                <a:lnTo>
                  <a:pt x="6630289" y="3381447"/>
                </a:lnTo>
                <a:lnTo>
                  <a:pt x="0" y="3381447"/>
                </a:lnTo>
                <a:lnTo>
                  <a:pt x="0" y="0"/>
                </a:lnTo>
                <a:close/>
              </a:path>
            </a:pathLst>
          </a:custGeom>
          <a:blipFill>
            <a:blip r:embed="rId2"/>
            <a:stretch>
              <a:fillRect/>
            </a:stretch>
          </a:blipFill>
        </p:spPr>
        <p:txBody>
          <a:bodyPr/>
          <a:lstStyle/>
          <a:p>
            <a:endParaRPr lang="en-US"/>
          </a:p>
        </p:txBody>
      </p:sp>
      <p:sp>
        <p:nvSpPr>
          <p:cNvPr id="5" name="TextBox 5">
            <a:extLst>
              <a:ext uri="{FF2B5EF4-FFF2-40B4-BE49-F238E27FC236}">
                <a16:creationId xmlns:a16="http://schemas.microsoft.com/office/drawing/2014/main" id="{6F728644-5F68-DDA5-6B1D-F15DB3B74C14}"/>
              </a:ext>
            </a:extLst>
          </p:cNvPr>
          <p:cNvSpPr txBox="1"/>
          <p:nvPr/>
        </p:nvSpPr>
        <p:spPr>
          <a:xfrm>
            <a:off x="3886200" y="2487205"/>
            <a:ext cx="1742665" cy="519373"/>
          </a:xfrm>
          <a:prstGeom prst="rect">
            <a:avLst/>
          </a:prstGeom>
        </p:spPr>
        <p:txBody>
          <a:bodyPr wrap="square" lIns="0" tIns="0" rIns="0" bIns="0" rtlCol="0" anchor="t">
            <a:spAutoFit/>
          </a:bodyPr>
          <a:lstStyle/>
          <a:p>
            <a:pPr algn="ctr">
              <a:lnSpc>
                <a:spcPts val="4199"/>
              </a:lnSpc>
            </a:pPr>
            <a:r>
              <a:rPr lang="en-US" sz="2999" dirty="0" err="1">
                <a:solidFill>
                  <a:srgbClr val="000000"/>
                </a:solidFill>
                <a:latin typeface="Black Mango"/>
                <a:ea typeface="Black Mango"/>
                <a:cs typeface="Black Mango"/>
                <a:sym typeface="Black Mango"/>
              </a:rPr>
              <a:t>KaHyPar</a:t>
            </a:r>
            <a:endParaRPr lang="en-US" sz="2999" dirty="0">
              <a:solidFill>
                <a:srgbClr val="000000"/>
              </a:solidFill>
              <a:latin typeface="Black Mango"/>
              <a:ea typeface="Black Mango"/>
              <a:cs typeface="Black Mango"/>
              <a:sym typeface="Black Mango"/>
            </a:endParaRPr>
          </a:p>
        </p:txBody>
      </p:sp>
      <p:sp>
        <p:nvSpPr>
          <p:cNvPr id="7" name="TextBox 7">
            <a:extLst>
              <a:ext uri="{FF2B5EF4-FFF2-40B4-BE49-F238E27FC236}">
                <a16:creationId xmlns:a16="http://schemas.microsoft.com/office/drawing/2014/main" id="{1C4BCA8B-6D2B-2E10-140A-255B2456F62F}"/>
              </a:ext>
            </a:extLst>
          </p:cNvPr>
          <p:cNvSpPr txBox="1"/>
          <p:nvPr/>
        </p:nvSpPr>
        <p:spPr>
          <a:xfrm>
            <a:off x="3269278" y="9661515"/>
            <a:ext cx="2860328" cy="155575"/>
          </a:xfrm>
          <a:prstGeom prst="rect">
            <a:avLst/>
          </a:prstGeom>
        </p:spPr>
        <p:txBody>
          <a:bodyPr lIns="0" tIns="0" rIns="0" bIns="0" rtlCol="0" anchor="t">
            <a:spAutoFit/>
          </a:bodyPr>
          <a:lstStyle/>
          <a:p>
            <a:pPr algn="ctr">
              <a:lnSpc>
                <a:spcPts val="1399"/>
              </a:lnSpc>
              <a:spcBef>
                <a:spcPct val="0"/>
              </a:spcBef>
            </a:pPr>
            <a:r>
              <a:rPr lang="en-US" sz="999">
                <a:solidFill>
                  <a:srgbClr val="2878C5"/>
                </a:solidFill>
                <a:latin typeface="Neue Einstellung"/>
                <a:ea typeface="Neue Einstellung"/>
                <a:cs typeface="Neue Einstellung"/>
                <a:sym typeface="Neue Einstellung"/>
              </a:rPr>
              <a:t>Scalable High-Quality Hypergraph Partitioning</a:t>
            </a:r>
          </a:p>
        </p:txBody>
      </p:sp>
      <p:sp>
        <p:nvSpPr>
          <p:cNvPr id="9" name="TextBox 9">
            <a:extLst>
              <a:ext uri="{FF2B5EF4-FFF2-40B4-BE49-F238E27FC236}">
                <a16:creationId xmlns:a16="http://schemas.microsoft.com/office/drawing/2014/main" id="{72322685-9A59-2196-8F8B-326C32265B76}"/>
              </a:ext>
            </a:extLst>
          </p:cNvPr>
          <p:cNvSpPr txBox="1"/>
          <p:nvPr/>
        </p:nvSpPr>
        <p:spPr>
          <a:xfrm>
            <a:off x="12776445" y="9588490"/>
            <a:ext cx="1389013" cy="155575"/>
          </a:xfrm>
          <a:prstGeom prst="rect">
            <a:avLst/>
          </a:prstGeom>
        </p:spPr>
        <p:txBody>
          <a:bodyPr lIns="0" tIns="0" rIns="0" bIns="0" rtlCol="0" anchor="t">
            <a:spAutoFit/>
          </a:bodyPr>
          <a:lstStyle/>
          <a:p>
            <a:pPr algn="ctr">
              <a:lnSpc>
                <a:spcPts val="1399"/>
              </a:lnSpc>
              <a:spcBef>
                <a:spcPct val="0"/>
              </a:spcBef>
            </a:pPr>
            <a:r>
              <a:rPr lang="en-US" sz="999">
                <a:solidFill>
                  <a:srgbClr val="2878C5"/>
                </a:solidFill>
                <a:latin typeface="Neue Einstellung"/>
                <a:ea typeface="Neue Einstellung"/>
                <a:cs typeface="Neue Einstellung"/>
                <a:sym typeface="Neue Einstellung"/>
              </a:rPr>
              <a:t>GeirguaTech FM notes </a:t>
            </a:r>
          </a:p>
        </p:txBody>
      </p:sp>
      <p:sp>
        <p:nvSpPr>
          <p:cNvPr id="10" name="Rectangle 1">
            <a:extLst>
              <a:ext uri="{FF2B5EF4-FFF2-40B4-BE49-F238E27FC236}">
                <a16:creationId xmlns:a16="http://schemas.microsoft.com/office/drawing/2014/main" id="{249206E4-9910-A374-FF50-C7DC0E648BDC}"/>
              </a:ext>
            </a:extLst>
          </p:cNvPr>
          <p:cNvSpPr>
            <a:spLocks noChangeArrowheads="1"/>
          </p:cNvSpPr>
          <p:nvPr/>
        </p:nvSpPr>
        <p:spPr bwMode="auto">
          <a:xfrm>
            <a:off x="362444" y="3264270"/>
            <a:ext cx="867399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latin typeface="+mj-lt"/>
              </a:rPr>
              <a:t>Coarsening:</a:t>
            </a:r>
            <a:r>
              <a:rPr kumimoji="0" lang="en-US" altLang="en-US" sz="2000" b="0" i="0" u="none" strike="noStrike" cap="none" normalizeH="0" baseline="0" dirty="0">
                <a:ln>
                  <a:noFill/>
                </a:ln>
                <a:solidFill>
                  <a:srgbClr val="000000"/>
                </a:solidFill>
                <a:effectLst/>
                <a:latin typeface="+mj-lt"/>
              </a:rPr>
              <a:t> Nodes are iteratively merged into </a:t>
            </a:r>
            <a:r>
              <a:rPr kumimoji="0" lang="en-US" altLang="en-US" sz="2000" b="0" i="0" u="none" strike="noStrike" cap="none" normalizeH="0" baseline="0" dirty="0" err="1">
                <a:ln>
                  <a:noFill/>
                </a:ln>
                <a:solidFill>
                  <a:srgbClr val="000000"/>
                </a:solidFill>
                <a:effectLst/>
                <a:latin typeface="+mj-lt"/>
              </a:rPr>
              <a:t>supernodes</a:t>
            </a:r>
            <a:r>
              <a:rPr kumimoji="0" lang="en-US" altLang="en-US" sz="2000" b="0" i="0" u="none" strike="noStrike" cap="none" normalizeH="0" baseline="0" dirty="0">
                <a:ln>
                  <a:noFill/>
                </a:ln>
                <a:solidFill>
                  <a:srgbClr val="000000"/>
                </a:solidFill>
                <a:effectLst/>
                <a:latin typeface="+mj-lt"/>
              </a:rPr>
              <a:t> based on similarity heuristics, such as heavy-edge matching, reducing the problem size while attempting to preserve the essential cut structure.</a:t>
            </a:r>
            <a:endParaRPr lang="en-US" altLang="en-US" sz="2000" dirty="0">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rgbClr val="000000"/>
                </a:solidFill>
                <a:effectLst/>
                <a:latin typeface="+mj-lt"/>
              </a:rPr>
              <a:t>Initial partitioning:</a:t>
            </a:r>
            <a:r>
              <a:rPr kumimoji="0" lang="en-US" altLang="en-US" sz="2000" b="0" i="0" u="none" strike="noStrike" cap="none" normalizeH="0" baseline="0" dirty="0">
                <a:ln>
                  <a:noFill/>
                </a:ln>
                <a:solidFill>
                  <a:srgbClr val="000000"/>
                </a:solidFill>
                <a:effectLst/>
                <a:latin typeface="+mj-lt"/>
              </a:rPr>
              <a:t> The reduced hypergraph is partitioned using a </a:t>
            </a:r>
            <a:r>
              <a:rPr kumimoji="0" lang="en-US" altLang="en-US" sz="2000" b="0" i="0" u="none" strike="noStrike" cap="none" normalizeH="0" baseline="0" dirty="0" err="1">
                <a:ln>
                  <a:noFill/>
                </a:ln>
                <a:solidFill>
                  <a:srgbClr val="000000"/>
                </a:solidFill>
                <a:effectLst/>
                <a:latin typeface="+mj-lt"/>
              </a:rPr>
              <a:t>submethod</a:t>
            </a:r>
            <a:r>
              <a:rPr kumimoji="0" lang="en-US" altLang="en-US" sz="2000" b="0" i="0" u="none" strike="noStrike" cap="none" normalizeH="0" baseline="0" dirty="0">
                <a:ln>
                  <a:noFill/>
                </a:ln>
                <a:solidFill>
                  <a:srgbClr val="000000"/>
                </a:solidFill>
                <a:effectLst/>
                <a:latin typeface="+mj-lt"/>
              </a:rPr>
              <a:t> (often a greedy partitioning or the FM algorithm), under the assumption that a good cut in the reduced hypergraph will also be good in the original one.</a:t>
            </a:r>
            <a:endParaRPr lang="en-US" altLang="en-US" sz="2000" dirty="0">
              <a:latin typeface="+mj-lt"/>
            </a:endParaRP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err="1">
                <a:ln>
                  <a:noFill/>
                </a:ln>
                <a:solidFill>
                  <a:srgbClr val="000000"/>
                </a:solidFill>
                <a:effectLst/>
                <a:latin typeface="+mj-lt"/>
              </a:rPr>
              <a:t>Uncoarsening</a:t>
            </a:r>
            <a:r>
              <a:rPr kumimoji="0" lang="en-US" altLang="en-US" sz="2000" b="1" i="0" u="none" strike="noStrike" cap="none" normalizeH="0" baseline="0" dirty="0">
                <a:ln>
                  <a:noFill/>
                </a:ln>
                <a:solidFill>
                  <a:srgbClr val="000000"/>
                </a:solidFill>
                <a:effectLst/>
                <a:latin typeface="+mj-lt"/>
              </a:rPr>
              <a:t> and refinement:</a:t>
            </a:r>
            <a:r>
              <a:rPr kumimoji="0" lang="en-US" altLang="en-US" sz="2000" b="0" i="0" u="none" strike="noStrike" cap="none" normalizeH="0" baseline="0" dirty="0">
                <a:ln>
                  <a:noFill/>
                </a:ln>
                <a:solidFill>
                  <a:srgbClr val="000000"/>
                </a:solidFill>
                <a:effectLst/>
                <a:latin typeface="+mj-lt"/>
              </a:rPr>
              <a:t> The hypergraph is gradually expanded back to its original size, applying local improvement heuristics at each stage to reassign boundary nodes and further reduce the cut size</a:t>
            </a:r>
            <a:endParaRPr kumimoji="0" lang="en-US" altLang="en-US" sz="2000" b="0" i="0" u="none" strike="noStrike" cap="none" normalizeH="0" baseline="0" dirty="0">
              <a:ln>
                <a:noFill/>
              </a:ln>
              <a:solidFill>
                <a:schemeClr val="tx1"/>
              </a:solidFill>
              <a:effectLst/>
              <a:latin typeface="+mj-lt"/>
            </a:endParaRPr>
          </a:p>
        </p:txBody>
      </p:sp>
      <p:sp>
        <p:nvSpPr>
          <p:cNvPr id="11" name="TextBox 5">
            <a:extLst>
              <a:ext uri="{FF2B5EF4-FFF2-40B4-BE49-F238E27FC236}">
                <a16:creationId xmlns:a16="http://schemas.microsoft.com/office/drawing/2014/main" id="{8E0EF521-3F3C-22E8-29A7-7269BC4E652F}"/>
              </a:ext>
            </a:extLst>
          </p:cNvPr>
          <p:cNvSpPr txBox="1"/>
          <p:nvPr/>
        </p:nvSpPr>
        <p:spPr>
          <a:xfrm>
            <a:off x="10058400" y="2586534"/>
            <a:ext cx="6476983" cy="519373"/>
          </a:xfrm>
          <a:prstGeom prst="rect">
            <a:avLst/>
          </a:prstGeom>
        </p:spPr>
        <p:txBody>
          <a:bodyPr wrap="square" lIns="0" tIns="0" rIns="0" bIns="0" rtlCol="0" anchor="t">
            <a:spAutoFit/>
          </a:bodyPr>
          <a:lstStyle/>
          <a:p>
            <a:pPr algn="ctr">
              <a:lnSpc>
                <a:spcPts val="4199"/>
              </a:lnSpc>
            </a:pPr>
            <a:r>
              <a:rPr lang="en-US" sz="2999" dirty="0">
                <a:solidFill>
                  <a:srgbClr val="000000"/>
                </a:solidFill>
                <a:latin typeface="Black Mango"/>
                <a:ea typeface="Black Mango"/>
                <a:cs typeface="Black Mango"/>
                <a:sym typeface="Black Mango"/>
              </a:rPr>
              <a:t>Fiduccia–</a:t>
            </a:r>
            <a:r>
              <a:rPr lang="en-US" sz="2999" dirty="0" err="1">
                <a:solidFill>
                  <a:srgbClr val="000000"/>
                </a:solidFill>
                <a:latin typeface="Black Mango"/>
                <a:ea typeface="Black Mango"/>
                <a:cs typeface="Black Mango"/>
                <a:sym typeface="Black Mango"/>
              </a:rPr>
              <a:t>Mattheyses</a:t>
            </a:r>
            <a:endParaRPr lang="en-US" sz="2999" dirty="0">
              <a:solidFill>
                <a:srgbClr val="000000"/>
              </a:solidFill>
              <a:latin typeface="Black Mango"/>
              <a:ea typeface="Black Mango"/>
              <a:cs typeface="Black Mango"/>
              <a:sym typeface="Black Mango"/>
            </a:endParaRPr>
          </a:p>
        </p:txBody>
      </p:sp>
      <p:sp>
        <p:nvSpPr>
          <p:cNvPr id="12" name="TextBox 33">
            <a:extLst>
              <a:ext uri="{FF2B5EF4-FFF2-40B4-BE49-F238E27FC236}">
                <a16:creationId xmlns:a16="http://schemas.microsoft.com/office/drawing/2014/main" id="{5F5D62A3-8790-ACD8-05F0-155023DC20AF}"/>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2" name="Freeform 8">
            <a:extLst>
              <a:ext uri="{FF2B5EF4-FFF2-40B4-BE49-F238E27FC236}">
                <a16:creationId xmlns:a16="http://schemas.microsoft.com/office/drawing/2014/main" id="{FC18E770-104A-AB4D-854E-4B3F7112A658}"/>
              </a:ext>
            </a:extLst>
          </p:cNvPr>
          <p:cNvSpPr/>
          <p:nvPr/>
        </p:nvSpPr>
        <p:spPr>
          <a:xfrm>
            <a:off x="11008635" y="6849195"/>
            <a:ext cx="4920029" cy="2082099"/>
          </a:xfrm>
          <a:custGeom>
            <a:avLst/>
            <a:gdLst/>
            <a:ahLst/>
            <a:cxnLst/>
            <a:rect l="l" t="t" r="r" b="b"/>
            <a:pathLst>
              <a:path w="4920029" h="2082099">
                <a:moveTo>
                  <a:pt x="0" y="0"/>
                </a:moveTo>
                <a:lnTo>
                  <a:pt x="4920028" y="0"/>
                </a:lnTo>
                <a:lnTo>
                  <a:pt x="4920028" y="2082099"/>
                </a:lnTo>
                <a:lnTo>
                  <a:pt x="0" y="2082099"/>
                </a:lnTo>
                <a:lnTo>
                  <a:pt x="0" y="0"/>
                </a:lnTo>
                <a:close/>
              </a:path>
            </a:pathLst>
          </a:custGeom>
          <a:blipFill>
            <a:blip r:embed="rId3"/>
            <a:stretch>
              <a:fillRect/>
            </a:stretch>
          </a:blipFill>
        </p:spPr>
        <p:txBody>
          <a:bodyPr/>
          <a:lstStyle/>
          <a:p>
            <a:endParaRPr lang="en-US"/>
          </a:p>
        </p:txBody>
      </p:sp>
      <p:sp>
        <p:nvSpPr>
          <p:cNvPr id="6" name="Rectangle 1">
            <a:extLst>
              <a:ext uri="{FF2B5EF4-FFF2-40B4-BE49-F238E27FC236}">
                <a16:creationId xmlns:a16="http://schemas.microsoft.com/office/drawing/2014/main" id="{19EFE8A4-D294-FDC3-AA69-CE7361CE2D2C}"/>
              </a:ext>
            </a:extLst>
          </p:cNvPr>
          <p:cNvSpPr>
            <a:spLocks noChangeArrowheads="1"/>
          </p:cNvSpPr>
          <p:nvPr/>
        </p:nvSpPr>
        <p:spPr bwMode="auto">
          <a:xfrm>
            <a:off x="9331348" y="3329678"/>
            <a:ext cx="880425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mj-lt"/>
              </a:rPr>
              <a:t>Gain computation:</a:t>
            </a:r>
            <a:r>
              <a:rPr kumimoji="0" lang="en-US" altLang="en-US" sz="2000" b="0" i="0" u="none" strike="noStrike" cap="none" normalizeH="0" baseline="0" dirty="0">
                <a:ln>
                  <a:noFill/>
                </a:ln>
                <a:solidFill>
                  <a:schemeClr val="tx1"/>
                </a:solidFill>
                <a:effectLst/>
                <a:latin typeface="+mj-lt"/>
              </a:rPr>
              <a:t> For each node </a:t>
            </a:r>
            <a:r>
              <a:rPr kumimoji="0" lang="en-US" altLang="en-US" sz="2000" b="0" i="1" u="none" strike="noStrike" cap="none" normalizeH="0" baseline="0" dirty="0">
                <a:ln>
                  <a:noFill/>
                </a:ln>
                <a:solidFill>
                  <a:schemeClr val="tx1"/>
                </a:solidFill>
                <a:effectLst/>
                <a:latin typeface="+mj-lt"/>
              </a:rPr>
              <a:t>v</a:t>
            </a:r>
            <a:r>
              <a:rPr kumimoji="0" lang="en-US" altLang="en-US" sz="2000" b="0" i="0" u="none" strike="noStrike" cap="none" normalizeH="0" baseline="0" dirty="0">
                <a:ln>
                  <a:noFill/>
                </a:ln>
                <a:solidFill>
                  <a:schemeClr val="tx1"/>
                </a:solidFill>
                <a:effectLst/>
                <a:latin typeface="+mj-lt"/>
              </a:rPr>
              <a:t>, its gain is calculated.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mj-lt"/>
              </a:rPr>
              <a:t>Node selection:</a:t>
            </a:r>
            <a:r>
              <a:rPr kumimoji="0" lang="en-US" altLang="en-US" sz="2000" b="0" i="0" u="none" strike="noStrike" cap="none" normalizeH="0" baseline="0" dirty="0">
                <a:ln>
                  <a:noFill/>
                </a:ln>
                <a:solidFill>
                  <a:schemeClr val="tx1"/>
                </a:solidFill>
                <a:effectLst/>
                <a:latin typeface="+mj-lt"/>
              </a:rPr>
              <a:t> The node with the highest gain that can be moved without violating the balance constraint is selected.</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mj-lt"/>
              </a:rPr>
              <a:t>Move and lock:</a:t>
            </a:r>
            <a:r>
              <a:rPr kumimoji="0" lang="en-US" altLang="en-US" sz="2000" b="0" i="0" u="none" strike="noStrike" cap="none" normalizeH="0" baseline="0" dirty="0">
                <a:ln>
                  <a:noFill/>
                </a:ln>
                <a:solidFill>
                  <a:schemeClr val="tx1"/>
                </a:solidFill>
                <a:effectLst/>
                <a:latin typeface="+mj-lt"/>
              </a:rPr>
              <a:t> The selected node is moved to the other partition and locked so it cannot be moved again during the current pass.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mj-lt"/>
              </a:rPr>
              <a:t>Neighbor update:</a:t>
            </a:r>
            <a:r>
              <a:rPr kumimoji="0" lang="en-US" altLang="en-US" sz="2000" b="0" i="0" u="none" strike="noStrike" cap="none" normalizeH="0" baseline="0" dirty="0">
                <a:ln>
                  <a:noFill/>
                </a:ln>
                <a:solidFill>
                  <a:schemeClr val="tx1"/>
                </a:solidFill>
                <a:effectLst/>
                <a:latin typeface="+mj-lt"/>
              </a:rPr>
              <a:t> The gains of neighboring nodes are recalculated to reflect the new partition structure.</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000" b="1" i="0" u="none" strike="noStrike" cap="none" normalizeH="0" baseline="0" dirty="0">
                <a:ln>
                  <a:noFill/>
                </a:ln>
                <a:solidFill>
                  <a:schemeClr val="tx1"/>
                </a:solidFill>
                <a:effectLst/>
                <a:latin typeface="+mj-lt"/>
              </a:rPr>
              <a:t>Iteration:</a:t>
            </a:r>
            <a:r>
              <a:rPr kumimoji="0" lang="en-US" altLang="en-US" sz="2000" b="0" i="0" u="none" strike="noStrike" cap="none" normalizeH="0" baseline="0" dirty="0">
                <a:ln>
                  <a:noFill/>
                </a:ln>
                <a:solidFill>
                  <a:schemeClr val="tx1"/>
                </a:solidFill>
                <a:effectLst/>
                <a:latin typeface="+mj-lt"/>
              </a:rPr>
              <a:t> Node movements are repeated until no further beneficial moves are possible under the balance constraint.</a:t>
            </a:r>
          </a:p>
        </p:txBody>
      </p:sp>
    </p:spTree>
    <p:extLst>
      <p:ext uri="{BB962C8B-B14F-4D97-AF65-F5344CB8AC3E}">
        <p14:creationId xmlns:p14="http://schemas.microsoft.com/office/powerpoint/2010/main" val="11819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7515B-054B-51DF-AC9D-1FB6A24A5624}"/>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3A314E6-CF55-DEAA-A6A1-65842B0A3E10}"/>
              </a:ext>
            </a:extLst>
          </p:cNvPr>
          <p:cNvSpPr txBox="1"/>
          <p:nvPr/>
        </p:nvSpPr>
        <p:spPr>
          <a:xfrm>
            <a:off x="8666155" y="3859892"/>
            <a:ext cx="3065719"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Partitioning</a:t>
            </a:r>
          </a:p>
        </p:txBody>
      </p:sp>
      <p:sp>
        <p:nvSpPr>
          <p:cNvPr id="5" name="TextBox 5">
            <a:extLst>
              <a:ext uri="{FF2B5EF4-FFF2-40B4-BE49-F238E27FC236}">
                <a16:creationId xmlns:a16="http://schemas.microsoft.com/office/drawing/2014/main" id="{AE95D1C9-81F7-1A55-81E2-E75DD5D2F1A1}"/>
              </a:ext>
            </a:extLst>
          </p:cNvPr>
          <p:cNvSpPr txBox="1"/>
          <p:nvPr/>
        </p:nvSpPr>
        <p:spPr>
          <a:xfrm>
            <a:off x="9296400" y="8452194"/>
            <a:ext cx="1676399" cy="263021"/>
          </a:xfrm>
          <a:prstGeom prst="rect">
            <a:avLst/>
          </a:prstGeom>
        </p:spPr>
        <p:txBody>
          <a:bodyPr wrap="square" lIns="0" tIns="0" rIns="0" bIns="0" rtlCol="0" anchor="t">
            <a:spAutoFit/>
          </a:bodyPr>
          <a:lstStyle/>
          <a:p>
            <a:pPr algn="ctr">
              <a:lnSpc>
                <a:spcPts val="2239"/>
              </a:lnSpc>
            </a:pPr>
            <a:r>
              <a:rPr lang="en-US" sz="1599" dirty="0" err="1">
                <a:solidFill>
                  <a:srgbClr val="2878C5"/>
                </a:solidFill>
                <a:latin typeface="JUST Sans"/>
                <a:ea typeface="JUST Sans"/>
                <a:cs typeface="JUST Sans"/>
                <a:sym typeface="JUST Sans"/>
              </a:rPr>
              <a:t>kahypar.org</a:t>
            </a:r>
            <a:endParaRPr lang="en-US" sz="1599" dirty="0">
              <a:solidFill>
                <a:srgbClr val="2878C5"/>
              </a:solidFill>
              <a:latin typeface="JUST Sans"/>
              <a:ea typeface="JUST Sans"/>
              <a:cs typeface="JUST Sans"/>
              <a:sym typeface="JUST Sans"/>
            </a:endParaRPr>
          </a:p>
        </p:txBody>
      </p:sp>
      <p:grpSp>
        <p:nvGrpSpPr>
          <p:cNvPr id="6" name="Group 6">
            <a:extLst>
              <a:ext uri="{FF2B5EF4-FFF2-40B4-BE49-F238E27FC236}">
                <a16:creationId xmlns:a16="http://schemas.microsoft.com/office/drawing/2014/main" id="{8F1ACB00-8143-E0B9-43C1-2128AC780F72}"/>
              </a:ext>
            </a:extLst>
          </p:cNvPr>
          <p:cNvGrpSpPr/>
          <p:nvPr/>
        </p:nvGrpSpPr>
        <p:grpSpPr>
          <a:xfrm>
            <a:off x="0" y="3890132"/>
            <a:ext cx="5470480" cy="1587231"/>
            <a:chOff x="0" y="0"/>
            <a:chExt cx="792701" cy="229998"/>
          </a:xfrm>
        </p:grpSpPr>
        <p:sp>
          <p:nvSpPr>
            <p:cNvPr id="7" name="Freeform 7">
              <a:extLst>
                <a:ext uri="{FF2B5EF4-FFF2-40B4-BE49-F238E27FC236}">
                  <a16:creationId xmlns:a16="http://schemas.microsoft.com/office/drawing/2014/main" id="{6DD4E263-A0D2-BDEC-9DC6-5C08DE40FA7E}"/>
                </a:ext>
              </a:extLst>
            </p:cNvPr>
            <p:cNvSpPr/>
            <p:nvPr/>
          </p:nvSpPr>
          <p:spPr>
            <a:xfrm>
              <a:off x="0" y="0"/>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6D4D">
                <a:alpha val="20784"/>
              </a:srgbClr>
            </a:solidFill>
          </p:spPr>
          <p:txBody>
            <a:bodyPr/>
            <a:lstStyle/>
            <a:p>
              <a:endParaRPr lang="en-US"/>
            </a:p>
          </p:txBody>
        </p:sp>
        <p:sp>
          <p:nvSpPr>
            <p:cNvPr id="8" name="TextBox 8">
              <a:extLst>
                <a:ext uri="{FF2B5EF4-FFF2-40B4-BE49-F238E27FC236}">
                  <a16:creationId xmlns:a16="http://schemas.microsoft.com/office/drawing/2014/main" id="{51ECB7B0-1267-58E3-244E-3C7CFD8CF77C}"/>
                </a:ext>
              </a:extLst>
            </p:cNvPr>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grpSp>
        <p:nvGrpSpPr>
          <p:cNvPr id="9" name="Group 9">
            <a:extLst>
              <a:ext uri="{FF2B5EF4-FFF2-40B4-BE49-F238E27FC236}">
                <a16:creationId xmlns:a16="http://schemas.microsoft.com/office/drawing/2014/main" id="{01730C55-0C0A-F74F-D4F9-26ADB4960C4F}"/>
              </a:ext>
            </a:extLst>
          </p:cNvPr>
          <p:cNvGrpSpPr/>
          <p:nvPr/>
        </p:nvGrpSpPr>
        <p:grpSpPr>
          <a:xfrm>
            <a:off x="4052067" y="3902333"/>
            <a:ext cx="5470480" cy="1575029"/>
            <a:chOff x="0" y="0"/>
            <a:chExt cx="792701" cy="228230"/>
          </a:xfrm>
        </p:grpSpPr>
        <p:sp>
          <p:nvSpPr>
            <p:cNvPr id="10" name="Freeform 10">
              <a:extLst>
                <a:ext uri="{FF2B5EF4-FFF2-40B4-BE49-F238E27FC236}">
                  <a16:creationId xmlns:a16="http://schemas.microsoft.com/office/drawing/2014/main" id="{868E353E-C762-14A5-10A8-58AE4D0F3430}"/>
                </a:ext>
              </a:extLst>
            </p:cNvPr>
            <p:cNvSpPr/>
            <p:nvPr/>
          </p:nvSpPr>
          <p:spPr>
            <a:xfrm>
              <a:off x="0" y="0"/>
              <a:ext cx="792701" cy="228230"/>
            </a:xfrm>
            <a:custGeom>
              <a:avLst/>
              <a:gdLst/>
              <a:ahLst/>
              <a:cxnLst/>
              <a:rect l="l" t="t" r="r" b="b"/>
              <a:pathLst>
                <a:path w="792701" h="228230">
                  <a:moveTo>
                    <a:pt x="589501" y="0"/>
                  </a:moveTo>
                  <a:lnTo>
                    <a:pt x="0" y="0"/>
                  </a:lnTo>
                  <a:lnTo>
                    <a:pt x="0" y="228230"/>
                  </a:lnTo>
                  <a:lnTo>
                    <a:pt x="589501" y="228230"/>
                  </a:lnTo>
                  <a:lnTo>
                    <a:pt x="792701" y="114115"/>
                  </a:lnTo>
                  <a:lnTo>
                    <a:pt x="589501" y="0"/>
                  </a:lnTo>
                  <a:close/>
                </a:path>
              </a:pathLst>
            </a:custGeom>
            <a:solidFill>
              <a:srgbClr val="FF8002">
                <a:alpha val="20784"/>
              </a:srgbClr>
            </a:solidFill>
          </p:spPr>
          <p:txBody>
            <a:bodyPr/>
            <a:lstStyle/>
            <a:p>
              <a:endParaRPr lang="en-US"/>
            </a:p>
          </p:txBody>
        </p:sp>
        <p:sp>
          <p:nvSpPr>
            <p:cNvPr id="11" name="TextBox 11">
              <a:extLst>
                <a:ext uri="{FF2B5EF4-FFF2-40B4-BE49-F238E27FC236}">
                  <a16:creationId xmlns:a16="http://schemas.microsoft.com/office/drawing/2014/main" id="{E988D06A-9BA8-048A-7B2E-53FFC80EB089}"/>
                </a:ext>
              </a:extLst>
            </p:cNvPr>
            <p:cNvSpPr txBox="1"/>
            <p:nvPr/>
          </p:nvSpPr>
          <p:spPr>
            <a:xfrm>
              <a:off x="0" y="-28575"/>
              <a:ext cx="678401" cy="256805"/>
            </a:xfrm>
            <a:prstGeom prst="rect">
              <a:avLst/>
            </a:prstGeom>
          </p:spPr>
          <p:txBody>
            <a:bodyPr lIns="26258" tIns="26258" rIns="26258" bIns="26258" rtlCol="0" anchor="ctr"/>
            <a:lstStyle/>
            <a:p>
              <a:pPr algn="ctr">
                <a:lnSpc>
                  <a:spcPts val="2170"/>
                </a:lnSpc>
              </a:pPr>
              <a:endParaRPr/>
            </a:p>
          </p:txBody>
        </p:sp>
      </p:grpSp>
      <p:grpSp>
        <p:nvGrpSpPr>
          <p:cNvPr id="12" name="Group 12">
            <a:extLst>
              <a:ext uri="{FF2B5EF4-FFF2-40B4-BE49-F238E27FC236}">
                <a16:creationId xmlns:a16="http://schemas.microsoft.com/office/drawing/2014/main" id="{EBD3525D-B79B-DA40-39C3-E6A9EC9C7FF3}"/>
              </a:ext>
            </a:extLst>
          </p:cNvPr>
          <p:cNvGrpSpPr/>
          <p:nvPr/>
        </p:nvGrpSpPr>
        <p:grpSpPr>
          <a:xfrm>
            <a:off x="8068456" y="3908770"/>
            <a:ext cx="5470480" cy="1587231"/>
            <a:chOff x="0" y="0"/>
            <a:chExt cx="792701" cy="229998"/>
          </a:xfrm>
        </p:grpSpPr>
        <p:sp>
          <p:nvSpPr>
            <p:cNvPr id="13" name="Freeform 13">
              <a:extLst>
                <a:ext uri="{FF2B5EF4-FFF2-40B4-BE49-F238E27FC236}">
                  <a16:creationId xmlns:a16="http://schemas.microsoft.com/office/drawing/2014/main" id="{2B3CADF1-F3E2-076B-9D74-8395089EDD5B}"/>
                </a:ext>
              </a:extLst>
            </p:cNvPr>
            <p:cNvSpPr/>
            <p:nvPr/>
          </p:nvSpPr>
          <p:spPr>
            <a:xfrm>
              <a:off x="0" y="0"/>
              <a:ext cx="792701" cy="229998"/>
            </a:xfrm>
            <a:custGeom>
              <a:avLst/>
              <a:gdLst/>
              <a:ahLst/>
              <a:cxnLst/>
              <a:rect l="l" t="t" r="r" b="b"/>
              <a:pathLst>
                <a:path w="792701" h="229998">
                  <a:moveTo>
                    <a:pt x="589501" y="0"/>
                  </a:moveTo>
                  <a:lnTo>
                    <a:pt x="0" y="0"/>
                  </a:lnTo>
                  <a:lnTo>
                    <a:pt x="0" y="229998"/>
                  </a:lnTo>
                  <a:lnTo>
                    <a:pt x="589501" y="229998"/>
                  </a:lnTo>
                  <a:lnTo>
                    <a:pt x="792701" y="114999"/>
                  </a:lnTo>
                  <a:lnTo>
                    <a:pt x="589501" y="0"/>
                  </a:lnTo>
                  <a:close/>
                </a:path>
              </a:pathLst>
            </a:custGeom>
            <a:solidFill>
              <a:srgbClr val="FFD930">
                <a:alpha val="20784"/>
              </a:srgbClr>
            </a:solidFill>
          </p:spPr>
          <p:txBody>
            <a:bodyPr/>
            <a:lstStyle/>
            <a:p>
              <a:endParaRPr lang="en-US" dirty="0"/>
            </a:p>
          </p:txBody>
        </p:sp>
        <p:sp>
          <p:nvSpPr>
            <p:cNvPr id="14" name="TextBox 14">
              <a:extLst>
                <a:ext uri="{FF2B5EF4-FFF2-40B4-BE49-F238E27FC236}">
                  <a16:creationId xmlns:a16="http://schemas.microsoft.com/office/drawing/2014/main" id="{A70D7555-F25E-C25D-D570-734273D4DFD8}"/>
                </a:ext>
              </a:extLst>
            </p:cNvPr>
            <p:cNvSpPr txBox="1"/>
            <p:nvPr/>
          </p:nvSpPr>
          <p:spPr>
            <a:xfrm>
              <a:off x="0" y="-28575"/>
              <a:ext cx="678401" cy="258573"/>
            </a:xfrm>
            <a:prstGeom prst="rect">
              <a:avLst/>
            </a:prstGeom>
          </p:spPr>
          <p:txBody>
            <a:bodyPr lIns="26258" tIns="26258" rIns="26258" bIns="26258" rtlCol="0" anchor="ctr"/>
            <a:lstStyle/>
            <a:p>
              <a:pPr algn="ctr">
                <a:lnSpc>
                  <a:spcPts val="2170"/>
                </a:lnSpc>
              </a:pPr>
              <a:endParaRPr/>
            </a:p>
          </p:txBody>
        </p:sp>
      </p:grpSp>
      <p:sp>
        <p:nvSpPr>
          <p:cNvPr id="20" name="Freeform 20">
            <a:extLst>
              <a:ext uri="{FF2B5EF4-FFF2-40B4-BE49-F238E27FC236}">
                <a16:creationId xmlns:a16="http://schemas.microsoft.com/office/drawing/2014/main" id="{55E17913-8BF9-A984-6F76-45385F8FFC6A}"/>
              </a:ext>
            </a:extLst>
          </p:cNvPr>
          <p:cNvSpPr/>
          <p:nvPr/>
        </p:nvSpPr>
        <p:spPr>
          <a:xfrm>
            <a:off x="8357154" y="5653858"/>
            <a:ext cx="4038620" cy="2837130"/>
          </a:xfrm>
          <a:custGeom>
            <a:avLst/>
            <a:gdLst/>
            <a:ahLst/>
            <a:cxnLst/>
            <a:rect l="l" t="t" r="r" b="b"/>
            <a:pathLst>
              <a:path w="4038620" h="2837130">
                <a:moveTo>
                  <a:pt x="0" y="0"/>
                </a:moveTo>
                <a:lnTo>
                  <a:pt x="4038620" y="0"/>
                </a:lnTo>
                <a:lnTo>
                  <a:pt x="4038620" y="2837130"/>
                </a:lnTo>
                <a:lnTo>
                  <a:pt x="0" y="2837130"/>
                </a:lnTo>
                <a:lnTo>
                  <a:pt x="0" y="0"/>
                </a:lnTo>
                <a:close/>
              </a:path>
            </a:pathLst>
          </a:custGeom>
          <a:blipFill>
            <a:blip r:embed="rId2"/>
            <a:stretch>
              <a:fillRect/>
            </a:stretch>
          </a:blipFill>
        </p:spPr>
        <p:txBody>
          <a:bodyPr/>
          <a:lstStyle/>
          <a:p>
            <a:endParaRPr lang="en-US"/>
          </a:p>
        </p:txBody>
      </p:sp>
      <p:sp>
        <p:nvSpPr>
          <p:cNvPr id="33" name="TextBox 33">
            <a:extLst>
              <a:ext uri="{FF2B5EF4-FFF2-40B4-BE49-F238E27FC236}">
                <a16:creationId xmlns:a16="http://schemas.microsoft.com/office/drawing/2014/main" id="{CB8425AB-5BD6-6613-F8E0-CBF4B46EC5F8}"/>
              </a:ext>
            </a:extLst>
          </p:cNvPr>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Scientific abstractions</a:t>
            </a:r>
          </a:p>
        </p:txBody>
      </p:sp>
      <p:sp>
        <p:nvSpPr>
          <p:cNvPr id="34" name="TextBox 34">
            <a:extLst>
              <a:ext uri="{FF2B5EF4-FFF2-40B4-BE49-F238E27FC236}">
                <a16:creationId xmlns:a16="http://schemas.microsoft.com/office/drawing/2014/main" id="{707630F3-BD29-762F-1986-57F668B6FAB0}"/>
              </a:ext>
            </a:extLst>
          </p:cNvPr>
          <p:cNvSpPr txBox="1"/>
          <p:nvPr/>
        </p:nvSpPr>
        <p:spPr>
          <a:xfrm>
            <a:off x="4854604" y="2769114"/>
            <a:ext cx="8578792" cy="745199"/>
          </a:xfrm>
          <a:prstGeom prst="rect">
            <a:avLst/>
          </a:prstGeom>
        </p:spPr>
        <p:txBody>
          <a:bodyPr lIns="0" tIns="0" rIns="0" bIns="0" rtlCol="0" anchor="t">
            <a:spAutoFit/>
          </a:bodyPr>
          <a:lstStyle/>
          <a:p>
            <a:pPr algn="ctr">
              <a:lnSpc>
                <a:spcPts val="3026"/>
              </a:lnSpc>
              <a:spcBef>
                <a:spcPct val="0"/>
              </a:spcBef>
            </a:pPr>
            <a:r>
              <a:rPr lang="en-US" sz="2161" u="sng" dirty="0">
                <a:solidFill>
                  <a:srgbClr val="000000"/>
                </a:solidFill>
                <a:latin typeface="Neue Einstellung"/>
                <a:ea typeface="Neue Einstellung"/>
                <a:cs typeface="Neue Einstellung"/>
                <a:sym typeface="Neue Einstellung"/>
              </a:rPr>
              <a:t>The DQC mapping problem</a:t>
            </a:r>
          </a:p>
          <a:p>
            <a:pPr algn="ctr">
              <a:lnSpc>
                <a:spcPts val="3026"/>
              </a:lnSpc>
              <a:spcBef>
                <a:spcPct val="0"/>
              </a:spcBef>
            </a:pPr>
            <a:endParaRPr lang="en-US" sz="2161" u="sng" dirty="0">
              <a:solidFill>
                <a:srgbClr val="000000"/>
              </a:solidFill>
              <a:latin typeface="Neue Einstellung"/>
              <a:ea typeface="Neue Einstellung"/>
              <a:cs typeface="Neue Einstellung"/>
              <a:sym typeface="Neue Einstellung"/>
            </a:endParaRPr>
          </a:p>
        </p:txBody>
      </p:sp>
      <p:sp>
        <p:nvSpPr>
          <p:cNvPr id="35" name="TextBox 35">
            <a:extLst>
              <a:ext uri="{FF2B5EF4-FFF2-40B4-BE49-F238E27FC236}">
                <a16:creationId xmlns:a16="http://schemas.microsoft.com/office/drawing/2014/main" id="{90D21097-5063-1A23-25DC-B8FEF1A4DDD0}"/>
              </a:ext>
            </a:extLst>
          </p:cNvPr>
          <p:cNvSpPr txBox="1"/>
          <p:nvPr/>
        </p:nvSpPr>
        <p:spPr>
          <a:xfrm>
            <a:off x="0" y="9435515"/>
            <a:ext cx="18288000" cy="522588"/>
          </a:xfrm>
          <a:prstGeom prst="rect">
            <a:avLst/>
          </a:prstGeom>
        </p:spPr>
        <p:txBody>
          <a:bodyPr lIns="0" tIns="0" rIns="0" bIns="0" rtlCol="0" anchor="t">
            <a:spAutoFit/>
          </a:bodyPr>
          <a:lstStyle/>
          <a:p>
            <a:pPr algn="ctr">
              <a:lnSpc>
                <a:spcPts val="2170"/>
              </a:lnSpc>
              <a:spcBef>
                <a:spcPct val="0"/>
              </a:spcBef>
            </a:pPr>
            <a:r>
              <a:rPr lang="en-US" sz="1550" dirty="0">
                <a:solidFill>
                  <a:srgbClr val="000000"/>
                </a:solidFill>
                <a:latin typeface="Neue Einstellung"/>
                <a:ea typeface="Neue Einstellung"/>
                <a:cs typeface="Neue Einstellung"/>
                <a:sym typeface="Neue Einstellung"/>
              </a:rPr>
              <a:t>Maria </a:t>
            </a:r>
            <a:r>
              <a:rPr lang="en-US" sz="1550" dirty="0" err="1">
                <a:solidFill>
                  <a:srgbClr val="000000"/>
                </a:solidFill>
                <a:latin typeface="Neue Einstellung"/>
                <a:ea typeface="Neue Einstellung"/>
                <a:cs typeface="Neue Einstellung"/>
                <a:sym typeface="Neue Einstellung"/>
              </a:rPr>
              <a:t>Gragera</a:t>
            </a:r>
            <a:r>
              <a:rPr lang="en-US" sz="1550" dirty="0">
                <a:solidFill>
                  <a:srgbClr val="000000"/>
                </a:solidFill>
                <a:latin typeface="Neue Einstellung"/>
                <a:ea typeface="Neue Einstellung"/>
                <a:cs typeface="Neue Einstellung"/>
                <a:sym typeface="Neue Einstellung"/>
              </a:rPr>
              <a:t> Garces, Chris </a:t>
            </a:r>
            <a:r>
              <a:rPr lang="en-US" sz="1550" dirty="0" err="1">
                <a:solidFill>
                  <a:srgbClr val="000000"/>
                </a:solidFill>
                <a:latin typeface="Neue Einstellung"/>
                <a:ea typeface="Neue Einstellung"/>
                <a:cs typeface="Neue Einstellung"/>
                <a:sym typeface="Neue Einstellung"/>
              </a:rPr>
              <a:t>Heunen</a:t>
            </a:r>
            <a:r>
              <a:rPr lang="en-US" sz="1550" dirty="0">
                <a:solidFill>
                  <a:srgbClr val="000000"/>
                </a:solidFill>
                <a:latin typeface="Neue Einstellung"/>
                <a:ea typeface="Neue Einstellung"/>
                <a:cs typeface="Neue Einstellung"/>
                <a:sym typeface="Neue Einstellung"/>
              </a:rPr>
              <a:t>, and Mahesh Marina. 2025. Distributed Quantum Computing Across Heterogeneous Hardware with Hybrid Dependency Hypergraphs. In Proceedings of the ACM SIGCOMM 2025 Posters and Demos (ACM SIGCOMM Posters and Demos '25). Association for Computing Machinery, New York, NY, USA, 49–51. https://</a:t>
            </a:r>
            <a:r>
              <a:rPr lang="en-US" sz="1550" dirty="0" err="1">
                <a:solidFill>
                  <a:srgbClr val="000000"/>
                </a:solidFill>
                <a:latin typeface="Neue Einstellung"/>
                <a:ea typeface="Neue Einstellung"/>
                <a:cs typeface="Neue Einstellung"/>
                <a:sym typeface="Neue Einstellung"/>
              </a:rPr>
              <a:t>doi.org</a:t>
            </a:r>
            <a:r>
              <a:rPr lang="en-US" sz="1550" dirty="0">
                <a:solidFill>
                  <a:srgbClr val="000000"/>
                </a:solidFill>
                <a:latin typeface="Neue Einstellung"/>
                <a:ea typeface="Neue Einstellung"/>
                <a:cs typeface="Neue Einstellung"/>
                <a:sym typeface="Neue Einstellung"/>
              </a:rPr>
              <a:t>/10.1145/3744969.3748417</a:t>
            </a:r>
          </a:p>
        </p:txBody>
      </p:sp>
      <p:sp>
        <p:nvSpPr>
          <p:cNvPr id="38" name="TextBox 38">
            <a:extLst>
              <a:ext uri="{FF2B5EF4-FFF2-40B4-BE49-F238E27FC236}">
                <a16:creationId xmlns:a16="http://schemas.microsoft.com/office/drawing/2014/main" id="{E511D723-29CF-D8AF-7095-9D0B44B96770}"/>
              </a:ext>
            </a:extLst>
          </p:cNvPr>
          <p:cNvSpPr txBox="1"/>
          <p:nvPr/>
        </p:nvSpPr>
        <p:spPr>
          <a:xfrm>
            <a:off x="8451522" y="4301772"/>
            <a:ext cx="3974507" cy="1107163"/>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The representation is divided into smaller chunks of work that can be completed either sequentially or in parallel in a network of quantum and classical devices.</a:t>
            </a:r>
          </a:p>
        </p:txBody>
      </p:sp>
      <p:sp>
        <p:nvSpPr>
          <p:cNvPr id="40" name="TextBox 5">
            <a:extLst>
              <a:ext uri="{FF2B5EF4-FFF2-40B4-BE49-F238E27FC236}">
                <a16:creationId xmlns:a16="http://schemas.microsoft.com/office/drawing/2014/main" id="{33EC4D99-5758-6501-204B-039A3505139B}"/>
              </a:ext>
            </a:extLst>
          </p:cNvPr>
          <p:cNvSpPr txBox="1"/>
          <p:nvPr/>
        </p:nvSpPr>
        <p:spPr>
          <a:xfrm>
            <a:off x="4382237" y="3967188"/>
            <a:ext cx="3065719"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Intermediate abstraction</a:t>
            </a:r>
          </a:p>
        </p:txBody>
      </p:sp>
      <p:sp>
        <p:nvSpPr>
          <p:cNvPr id="41" name="Freeform 16">
            <a:extLst>
              <a:ext uri="{FF2B5EF4-FFF2-40B4-BE49-F238E27FC236}">
                <a16:creationId xmlns:a16="http://schemas.microsoft.com/office/drawing/2014/main" id="{CED34C35-DD78-B8AF-9D89-0E9FD1B6A1B2}"/>
              </a:ext>
            </a:extLst>
          </p:cNvPr>
          <p:cNvSpPr/>
          <p:nvPr/>
        </p:nvSpPr>
        <p:spPr>
          <a:xfrm>
            <a:off x="331303" y="6085198"/>
            <a:ext cx="3010422" cy="899364"/>
          </a:xfrm>
          <a:custGeom>
            <a:avLst/>
            <a:gdLst/>
            <a:ahLst/>
            <a:cxnLst/>
            <a:rect l="l" t="t" r="r" b="b"/>
            <a:pathLst>
              <a:path w="3010422" h="899364">
                <a:moveTo>
                  <a:pt x="0" y="0"/>
                </a:moveTo>
                <a:lnTo>
                  <a:pt x="3010423" y="0"/>
                </a:lnTo>
                <a:lnTo>
                  <a:pt x="3010423" y="899364"/>
                </a:lnTo>
                <a:lnTo>
                  <a:pt x="0" y="899364"/>
                </a:lnTo>
                <a:lnTo>
                  <a:pt x="0" y="0"/>
                </a:lnTo>
                <a:close/>
              </a:path>
            </a:pathLst>
          </a:custGeom>
          <a:blipFill>
            <a:blip r:embed="rId3"/>
            <a:stretch>
              <a:fillRect/>
            </a:stretch>
          </a:blipFill>
        </p:spPr>
        <p:txBody>
          <a:bodyPr/>
          <a:lstStyle/>
          <a:p>
            <a:endParaRPr lang="en-US"/>
          </a:p>
        </p:txBody>
      </p:sp>
      <p:sp>
        <p:nvSpPr>
          <p:cNvPr id="42" name="Freeform 17">
            <a:extLst>
              <a:ext uri="{FF2B5EF4-FFF2-40B4-BE49-F238E27FC236}">
                <a16:creationId xmlns:a16="http://schemas.microsoft.com/office/drawing/2014/main" id="{B86B5529-C5CA-4F58-B3C4-44834CEB26E7}"/>
              </a:ext>
            </a:extLst>
          </p:cNvPr>
          <p:cNvSpPr/>
          <p:nvPr/>
        </p:nvSpPr>
        <p:spPr>
          <a:xfrm>
            <a:off x="3983596" y="5702056"/>
            <a:ext cx="3863002" cy="1545201"/>
          </a:xfrm>
          <a:custGeom>
            <a:avLst/>
            <a:gdLst/>
            <a:ahLst/>
            <a:cxnLst/>
            <a:rect l="l" t="t" r="r" b="b"/>
            <a:pathLst>
              <a:path w="3863002" h="1545201">
                <a:moveTo>
                  <a:pt x="0" y="0"/>
                </a:moveTo>
                <a:lnTo>
                  <a:pt x="3863002" y="0"/>
                </a:lnTo>
                <a:lnTo>
                  <a:pt x="3863002" y="1545201"/>
                </a:lnTo>
                <a:lnTo>
                  <a:pt x="0" y="1545201"/>
                </a:lnTo>
                <a:lnTo>
                  <a:pt x="0" y="0"/>
                </a:lnTo>
                <a:close/>
              </a:path>
            </a:pathLst>
          </a:custGeom>
          <a:blipFill>
            <a:blip r:embed="rId4"/>
            <a:stretch>
              <a:fillRect/>
            </a:stretch>
          </a:blipFill>
        </p:spPr>
        <p:txBody>
          <a:bodyPr/>
          <a:lstStyle/>
          <a:p>
            <a:endParaRPr lang="en-US"/>
          </a:p>
        </p:txBody>
      </p:sp>
      <p:sp>
        <p:nvSpPr>
          <p:cNvPr id="43" name="TextBox 18">
            <a:extLst>
              <a:ext uri="{FF2B5EF4-FFF2-40B4-BE49-F238E27FC236}">
                <a16:creationId xmlns:a16="http://schemas.microsoft.com/office/drawing/2014/main" id="{D19EDFC7-EE17-E0B0-5AA6-D40C09861827}"/>
              </a:ext>
            </a:extLst>
          </p:cNvPr>
          <p:cNvSpPr txBox="1"/>
          <p:nvPr/>
        </p:nvSpPr>
        <p:spPr>
          <a:xfrm>
            <a:off x="41232" y="4411297"/>
            <a:ext cx="3601643" cy="530529"/>
          </a:xfrm>
          <a:prstGeom prst="rect">
            <a:avLst/>
          </a:prstGeom>
        </p:spPr>
        <p:txBody>
          <a:bodyPr lIns="0" tIns="0" rIns="0" bIns="0" rtlCol="0" anchor="t">
            <a:spAutoFit/>
          </a:bodyPr>
          <a:lstStyle/>
          <a:p>
            <a:pPr algn="ctr">
              <a:lnSpc>
                <a:spcPts val="2161"/>
              </a:lnSpc>
              <a:spcBef>
                <a:spcPct val="0"/>
              </a:spcBef>
            </a:pPr>
            <a:r>
              <a:rPr lang="en-US" sz="1543">
                <a:solidFill>
                  <a:srgbClr val="000000"/>
                </a:solidFill>
                <a:latin typeface="Neue Einstellung"/>
                <a:ea typeface="Neue Einstellung"/>
                <a:cs typeface="Neue Einstellung"/>
                <a:sym typeface="Neue Einstellung"/>
              </a:rPr>
              <a:t>Circuit/ MBQC pattern/ Quantum walk/ Hybrid computation /...</a:t>
            </a:r>
          </a:p>
        </p:txBody>
      </p:sp>
      <p:sp>
        <p:nvSpPr>
          <p:cNvPr id="44" name="TextBox 19">
            <a:extLst>
              <a:ext uri="{FF2B5EF4-FFF2-40B4-BE49-F238E27FC236}">
                <a16:creationId xmlns:a16="http://schemas.microsoft.com/office/drawing/2014/main" id="{E3B650EE-43F9-0A39-D705-C5A45EA4C2E9}"/>
              </a:ext>
            </a:extLst>
          </p:cNvPr>
          <p:cNvSpPr txBox="1"/>
          <p:nvPr/>
        </p:nvSpPr>
        <p:spPr>
          <a:xfrm>
            <a:off x="3952386" y="4345885"/>
            <a:ext cx="3979085" cy="825034"/>
          </a:xfrm>
          <a:prstGeom prst="rect">
            <a:avLst/>
          </a:prstGeom>
        </p:spPr>
        <p:txBody>
          <a:bodyPr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A representation that captures the dependencies of data through the computation.</a:t>
            </a:r>
          </a:p>
        </p:txBody>
      </p:sp>
      <p:sp>
        <p:nvSpPr>
          <p:cNvPr id="45" name="TextBox 20">
            <a:extLst>
              <a:ext uri="{FF2B5EF4-FFF2-40B4-BE49-F238E27FC236}">
                <a16:creationId xmlns:a16="http://schemas.microsoft.com/office/drawing/2014/main" id="{6C0F95FB-14E2-6D9E-B2C1-C711C7C542FC}"/>
              </a:ext>
            </a:extLst>
          </p:cNvPr>
          <p:cNvSpPr txBox="1"/>
          <p:nvPr/>
        </p:nvSpPr>
        <p:spPr>
          <a:xfrm>
            <a:off x="4961187" y="7337744"/>
            <a:ext cx="2292610" cy="252028"/>
          </a:xfrm>
          <a:prstGeom prst="rect">
            <a:avLst/>
          </a:prstGeom>
        </p:spPr>
        <p:txBody>
          <a:bodyPr lIns="0" tIns="0" rIns="0" bIns="0" rtlCol="0" anchor="t">
            <a:spAutoFit/>
          </a:bodyPr>
          <a:lstStyle/>
          <a:p>
            <a:pPr algn="just">
              <a:lnSpc>
                <a:spcPts val="2087"/>
              </a:lnSpc>
              <a:spcBef>
                <a:spcPct val="0"/>
              </a:spcBef>
            </a:pPr>
            <a:r>
              <a:rPr lang="en-US" sz="1491">
                <a:solidFill>
                  <a:srgbClr val="000000"/>
                </a:solidFill>
                <a:latin typeface="Neue Einstellung"/>
                <a:ea typeface="Neue Einstellung"/>
                <a:cs typeface="Neue Einstellung"/>
                <a:sym typeface="Neue Einstellung"/>
              </a:rPr>
              <a:t>Hypergraph abstraction</a:t>
            </a:r>
          </a:p>
        </p:txBody>
      </p:sp>
      <p:sp>
        <p:nvSpPr>
          <p:cNvPr id="46" name="TextBox 4">
            <a:extLst>
              <a:ext uri="{FF2B5EF4-FFF2-40B4-BE49-F238E27FC236}">
                <a16:creationId xmlns:a16="http://schemas.microsoft.com/office/drawing/2014/main" id="{FD2B7538-F0F5-A76A-7C3E-F9049C3EFFD1}"/>
              </a:ext>
            </a:extLst>
          </p:cNvPr>
          <p:cNvSpPr txBox="1"/>
          <p:nvPr/>
        </p:nvSpPr>
        <p:spPr>
          <a:xfrm>
            <a:off x="385635" y="3965523"/>
            <a:ext cx="3389569" cy="312906"/>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Quantum workload</a:t>
            </a:r>
          </a:p>
        </p:txBody>
      </p:sp>
      <p:grpSp>
        <p:nvGrpSpPr>
          <p:cNvPr id="2" name="Group 15">
            <a:extLst>
              <a:ext uri="{FF2B5EF4-FFF2-40B4-BE49-F238E27FC236}">
                <a16:creationId xmlns:a16="http://schemas.microsoft.com/office/drawing/2014/main" id="{2ADF55DE-9A26-358C-5900-5D0B3C68A2E2}"/>
              </a:ext>
            </a:extLst>
          </p:cNvPr>
          <p:cNvGrpSpPr/>
          <p:nvPr/>
        </p:nvGrpSpPr>
        <p:grpSpPr>
          <a:xfrm>
            <a:off x="12131026" y="3902333"/>
            <a:ext cx="6156974" cy="1575029"/>
            <a:chOff x="0" y="0"/>
            <a:chExt cx="892178" cy="228230"/>
          </a:xfrm>
        </p:grpSpPr>
        <p:sp>
          <p:nvSpPr>
            <p:cNvPr id="3" name="Freeform 16">
              <a:extLst>
                <a:ext uri="{FF2B5EF4-FFF2-40B4-BE49-F238E27FC236}">
                  <a16:creationId xmlns:a16="http://schemas.microsoft.com/office/drawing/2014/main" id="{45A6AB57-D8A0-C001-C58B-2F5F547B8E54}"/>
                </a:ext>
              </a:extLst>
            </p:cNvPr>
            <p:cNvSpPr/>
            <p:nvPr/>
          </p:nvSpPr>
          <p:spPr>
            <a:xfrm>
              <a:off x="0" y="0"/>
              <a:ext cx="892178" cy="228230"/>
            </a:xfrm>
            <a:custGeom>
              <a:avLst/>
              <a:gdLst/>
              <a:ahLst/>
              <a:cxnLst/>
              <a:rect l="l" t="t" r="r" b="b"/>
              <a:pathLst>
                <a:path w="892178" h="228230">
                  <a:moveTo>
                    <a:pt x="688978" y="0"/>
                  </a:moveTo>
                  <a:lnTo>
                    <a:pt x="0" y="0"/>
                  </a:lnTo>
                  <a:lnTo>
                    <a:pt x="0" y="228230"/>
                  </a:lnTo>
                  <a:lnTo>
                    <a:pt x="688978" y="228230"/>
                  </a:lnTo>
                  <a:lnTo>
                    <a:pt x="892178" y="114115"/>
                  </a:lnTo>
                  <a:lnTo>
                    <a:pt x="688978" y="0"/>
                  </a:lnTo>
                  <a:close/>
                </a:path>
              </a:pathLst>
            </a:custGeom>
            <a:solidFill>
              <a:srgbClr val="7ED957">
                <a:alpha val="20784"/>
              </a:srgbClr>
            </a:solidFill>
          </p:spPr>
          <p:txBody>
            <a:bodyPr/>
            <a:lstStyle/>
            <a:p>
              <a:endParaRPr lang="en-US"/>
            </a:p>
          </p:txBody>
        </p:sp>
        <p:sp>
          <p:nvSpPr>
            <p:cNvPr id="18" name="TextBox 17">
              <a:extLst>
                <a:ext uri="{FF2B5EF4-FFF2-40B4-BE49-F238E27FC236}">
                  <a16:creationId xmlns:a16="http://schemas.microsoft.com/office/drawing/2014/main" id="{3EDBED18-CE2D-7436-2F79-4DDFBD4249E9}"/>
                </a:ext>
              </a:extLst>
            </p:cNvPr>
            <p:cNvSpPr txBox="1"/>
            <p:nvPr/>
          </p:nvSpPr>
          <p:spPr>
            <a:xfrm>
              <a:off x="0" y="-28575"/>
              <a:ext cx="777878" cy="256805"/>
            </a:xfrm>
            <a:prstGeom prst="rect">
              <a:avLst/>
            </a:prstGeom>
          </p:spPr>
          <p:txBody>
            <a:bodyPr lIns="26258" tIns="26258" rIns="26258" bIns="26258" rtlCol="0" anchor="ctr"/>
            <a:lstStyle/>
            <a:p>
              <a:pPr algn="ctr">
                <a:lnSpc>
                  <a:spcPts val="2170"/>
                </a:lnSpc>
              </a:pPr>
              <a:endParaRPr/>
            </a:p>
          </p:txBody>
        </p:sp>
      </p:grpSp>
      <p:sp>
        <p:nvSpPr>
          <p:cNvPr id="19" name="TextBox 5">
            <a:extLst>
              <a:ext uri="{FF2B5EF4-FFF2-40B4-BE49-F238E27FC236}">
                <a16:creationId xmlns:a16="http://schemas.microsoft.com/office/drawing/2014/main" id="{96F4AB05-FF7C-4FCB-C4A1-F28C79AFB44B}"/>
              </a:ext>
            </a:extLst>
          </p:cNvPr>
          <p:cNvSpPr txBox="1"/>
          <p:nvPr/>
        </p:nvSpPr>
        <p:spPr>
          <a:xfrm>
            <a:off x="12766709" y="3883694"/>
            <a:ext cx="3964727" cy="310924"/>
          </a:xfrm>
          <a:prstGeom prst="rect">
            <a:avLst/>
          </a:prstGeom>
        </p:spPr>
        <p:txBody>
          <a:bodyPr lIns="0" tIns="0" rIns="0" bIns="0" rtlCol="0" anchor="t">
            <a:spAutoFit/>
          </a:bodyPr>
          <a:lstStyle/>
          <a:p>
            <a:pPr algn="ctr">
              <a:lnSpc>
                <a:spcPts val="2593"/>
              </a:lnSpc>
              <a:spcBef>
                <a:spcPct val="0"/>
              </a:spcBef>
            </a:pPr>
            <a:r>
              <a:rPr lang="en-US" sz="1852" b="1" dirty="0">
                <a:solidFill>
                  <a:srgbClr val="000000"/>
                </a:solidFill>
                <a:latin typeface="Neue Einstellung Bold"/>
                <a:ea typeface="Neue Einstellung Bold"/>
                <a:cs typeface="Neue Einstellung Bold"/>
                <a:sym typeface="Neue Einstellung Bold"/>
              </a:rPr>
              <a:t>Mapping to a hybrid network</a:t>
            </a:r>
          </a:p>
        </p:txBody>
      </p:sp>
      <p:sp>
        <p:nvSpPr>
          <p:cNvPr id="36" name="Freeform 24">
            <a:extLst>
              <a:ext uri="{FF2B5EF4-FFF2-40B4-BE49-F238E27FC236}">
                <a16:creationId xmlns:a16="http://schemas.microsoft.com/office/drawing/2014/main" id="{1B0796F4-1961-0071-7FCE-E7DD0388945E}"/>
              </a:ext>
            </a:extLst>
          </p:cNvPr>
          <p:cNvSpPr/>
          <p:nvPr/>
        </p:nvSpPr>
        <p:spPr>
          <a:xfrm>
            <a:off x="13190203" y="5965266"/>
            <a:ext cx="4038620" cy="2166539"/>
          </a:xfrm>
          <a:custGeom>
            <a:avLst/>
            <a:gdLst/>
            <a:ahLst/>
            <a:cxnLst/>
            <a:rect l="l" t="t" r="r" b="b"/>
            <a:pathLst>
              <a:path w="3487387" h="2166539">
                <a:moveTo>
                  <a:pt x="0" y="0"/>
                </a:moveTo>
                <a:lnTo>
                  <a:pt x="3487387" y="0"/>
                </a:lnTo>
                <a:lnTo>
                  <a:pt x="3487387" y="2166539"/>
                </a:lnTo>
                <a:lnTo>
                  <a:pt x="0" y="21665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37" name="TextBox 34">
            <a:extLst>
              <a:ext uri="{FF2B5EF4-FFF2-40B4-BE49-F238E27FC236}">
                <a16:creationId xmlns:a16="http://schemas.microsoft.com/office/drawing/2014/main" id="{A227BA77-05D5-8510-A5AE-CBDAFDF71694}"/>
              </a:ext>
            </a:extLst>
          </p:cNvPr>
          <p:cNvSpPr txBox="1"/>
          <p:nvPr/>
        </p:nvSpPr>
        <p:spPr>
          <a:xfrm>
            <a:off x="6924468" y="6738378"/>
            <a:ext cx="16605296" cy="800797"/>
          </a:xfrm>
          <a:prstGeom prst="rect">
            <a:avLst/>
          </a:prstGeom>
        </p:spPr>
        <p:txBody>
          <a:bodyPr lIns="0" tIns="0" rIns="0" bIns="0" rtlCol="0" anchor="t">
            <a:spAutoFit/>
          </a:bodyPr>
          <a:lstStyle/>
          <a:p>
            <a:pPr algn="ctr">
              <a:lnSpc>
                <a:spcPts val="7149"/>
              </a:lnSpc>
            </a:pPr>
            <a:r>
              <a:rPr lang="en-US" sz="4000" spc="-203" dirty="0">
                <a:solidFill>
                  <a:srgbClr val="000000"/>
                </a:solidFill>
                <a:latin typeface="Open Sauce"/>
                <a:ea typeface="Open Sauce"/>
                <a:cs typeface="Open Sauce"/>
                <a:sym typeface="Open Sauce"/>
              </a:rPr>
              <a:t>What network?</a:t>
            </a:r>
          </a:p>
        </p:txBody>
      </p:sp>
      <p:sp>
        <p:nvSpPr>
          <p:cNvPr id="39" name="TextBox 32">
            <a:extLst>
              <a:ext uri="{FF2B5EF4-FFF2-40B4-BE49-F238E27FC236}">
                <a16:creationId xmlns:a16="http://schemas.microsoft.com/office/drawing/2014/main" id="{B20FF341-D5B7-6946-E8F7-EB532614AD08}"/>
              </a:ext>
            </a:extLst>
          </p:cNvPr>
          <p:cNvSpPr txBox="1"/>
          <p:nvPr/>
        </p:nvSpPr>
        <p:spPr>
          <a:xfrm>
            <a:off x="12630648" y="4305666"/>
            <a:ext cx="5003348" cy="1671420"/>
          </a:xfrm>
          <a:prstGeom prst="rect">
            <a:avLst/>
          </a:prstGeom>
        </p:spPr>
        <p:txBody>
          <a:bodyPr wrap="square" lIns="0" tIns="0" rIns="0" bIns="0" rtlCol="0" anchor="t">
            <a:spAutoFit/>
          </a:bodyPr>
          <a:lstStyle/>
          <a:p>
            <a:pPr algn="ctr">
              <a:lnSpc>
                <a:spcPts val="2161"/>
              </a:lnSpc>
              <a:spcBef>
                <a:spcPct val="0"/>
              </a:spcBef>
            </a:pPr>
            <a:r>
              <a:rPr lang="en-US" sz="1543" dirty="0">
                <a:solidFill>
                  <a:srgbClr val="000000"/>
                </a:solidFill>
                <a:latin typeface="Neue Einstellung"/>
                <a:ea typeface="Neue Einstellung"/>
                <a:cs typeface="Neue Einstellung"/>
                <a:sym typeface="Neue Einstellung"/>
              </a:rPr>
              <a:t>The sub-workloads are assigned to nodes of a network made up of both quantum and classical devices, which are set to collaborate. Depending on the type of available channels (classical or quantum), you can use communication primitives to connect the partitions.</a:t>
            </a:r>
          </a:p>
        </p:txBody>
      </p:sp>
      <p:grpSp>
        <p:nvGrpSpPr>
          <p:cNvPr id="47" name="Group 18">
            <a:extLst>
              <a:ext uri="{FF2B5EF4-FFF2-40B4-BE49-F238E27FC236}">
                <a16:creationId xmlns:a16="http://schemas.microsoft.com/office/drawing/2014/main" id="{9D05AE4A-A62A-A37F-C6F3-1E72877EAF18}"/>
              </a:ext>
            </a:extLst>
          </p:cNvPr>
          <p:cNvGrpSpPr/>
          <p:nvPr/>
        </p:nvGrpSpPr>
        <p:grpSpPr>
          <a:xfrm>
            <a:off x="12600393" y="3817579"/>
            <a:ext cx="5033603" cy="4673409"/>
            <a:chOff x="0" y="0"/>
            <a:chExt cx="892178" cy="622422"/>
          </a:xfrm>
        </p:grpSpPr>
        <p:sp>
          <p:nvSpPr>
            <p:cNvPr id="48" name="Freeform 19">
              <a:extLst>
                <a:ext uri="{FF2B5EF4-FFF2-40B4-BE49-F238E27FC236}">
                  <a16:creationId xmlns:a16="http://schemas.microsoft.com/office/drawing/2014/main" id="{09C3B641-E5FD-CE23-40EB-2C6B56227F46}"/>
                </a:ext>
              </a:extLst>
            </p:cNvPr>
            <p:cNvSpPr/>
            <p:nvPr/>
          </p:nvSpPr>
          <p:spPr>
            <a:xfrm>
              <a:off x="0" y="0"/>
              <a:ext cx="892178" cy="622422"/>
            </a:xfrm>
            <a:custGeom>
              <a:avLst/>
              <a:gdLst/>
              <a:ahLst/>
              <a:cxnLst/>
              <a:rect l="l" t="t" r="r" b="b"/>
              <a:pathLst>
                <a:path w="892178" h="622422">
                  <a:moveTo>
                    <a:pt x="0" y="0"/>
                  </a:moveTo>
                  <a:lnTo>
                    <a:pt x="892178" y="0"/>
                  </a:lnTo>
                  <a:lnTo>
                    <a:pt x="892178" y="622422"/>
                  </a:lnTo>
                  <a:lnTo>
                    <a:pt x="0" y="622422"/>
                  </a:lnTo>
                  <a:close/>
                </a:path>
              </a:pathLst>
            </a:custGeom>
            <a:solidFill>
              <a:srgbClr val="000000">
                <a:alpha val="0"/>
              </a:srgbClr>
            </a:solidFill>
            <a:ln w="19050" cap="sq">
              <a:solidFill>
                <a:srgbClr val="FF3131"/>
              </a:solidFill>
              <a:prstDash val="solid"/>
              <a:miter/>
            </a:ln>
          </p:spPr>
          <p:txBody>
            <a:bodyPr/>
            <a:lstStyle/>
            <a:p>
              <a:endParaRPr lang="en-US"/>
            </a:p>
          </p:txBody>
        </p:sp>
        <p:sp>
          <p:nvSpPr>
            <p:cNvPr id="49" name="TextBox 20">
              <a:extLst>
                <a:ext uri="{FF2B5EF4-FFF2-40B4-BE49-F238E27FC236}">
                  <a16:creationId xmlns:a16="http://schemas.microsoft.com/office/drawing/2014/main" id="{F71AE778-1FCA-68BB-16F0-BFDE48FE43FB}"/>
                </a:ext>
              </a:extLst>
            </p:cNvPr>
            <p:cNvSpPr txBox="1"/>
            <p:nvPr/>
          </p:nvSpPr>
          <p:spPr>
            <a:xfrm>
              <a:off x="0" y="-57150"/>
              <a:ext cx="892178" cy="679572"/>
            </a:xfrm>
            <a:prstGeom prst="rect">
              <a:avLst/>
            </a:prstGeom>
          </p:spPr>
          <p:txBody>
            <a:bodyPr lIns="26258" tIns="26258" rIns="26258" bIns="26258" rtlCol="0" anchor="ctr"/>
            <a:lstStyle/>
            <a:p>
              <a:pPr algn="ctr">
                <a:lnSpc>
                  <a:spcPts val="3618"/>
                </a:lnSpc>
              </a:pPr>
              <a:endParaRPr/>
            </a:p>
          </p:txBody>
        </p:sp>
      </p:grpSp>
    </p:spTree>
    <p:extLst>
      <p:ext uri="{BB962C8B-B14F-4D97-AF65-F5344CB8AC3E}">
        <p14:creationId xmlns:p14="http://schemas.microsoft.com/office/powerpoint/2010/main" val="1665846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68642" y="5145157"/>
            <a:ext cx="8325411" cy="4818332"/>
          </a:xfrm>
          <a:custGeom>
            <a:avLst/>
            <a:gdLst/>
            <a:ahLst/>
            <a:cxnLst/>
            <a:rect l="l" t="t" r="r" b="b"/>
            <a:pathLst>
              <a:path w="8325411" h="4818332">
                <a:moveTo>
                  <a:pt x="0" y="0"/>
                </a:moveTo>
                <a:lnTo>
                  <a:pt x="8325411" y="0"/>
                </a:lnTo>
                <a:lnTo>
                  <a:pt x="8325411" y="4818332"/>
                </a:lnTo>
                <a:lnTo>
                  <a:pt x="0" y="4818332"/>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Quantum internet</a:t>
            </a:r>
          </a:p>
        </p:txBody>
      </p:sp>
      <p:sp>
        <p:nvSpPr>
          <p:cNvPr id="4" name="TextBox 4"/>
          <p:cNvSpPr txBox="1"/>
          <p:nvPr/>
        </p:nvSpPr>
        <p:spPr>
          <a:xfrm>
            <a:off x="406423" y="2024123"/>
            <a:ext cx="17227573" cy="3386825"/>
          </a:xfrm>
          <a:prstGeom prst="rect">
            <a:avLst/>
          </a:prstGeom>
        </p:spPr>
        <p:txBody>
          <a:bodyPr wrap="square" lIns="0" tIns="0" rIns="0" bIns="0" rtlCol="0" anchor="t">
            <a:spAutoFit/>
          </a:bodyPr>
          <a:lstStyle/>
          <a:p>
            <a:r>
              <a:rPr lang="en-GB" sz="2000" dirty="0"/>
              <a:t>The Quantum Internet is a global network that will connect quantum devices (computers, sensors, and repeaters) through links that distribute entanglement.</a:t>
            </a:r>
            <a:br>
              <a:rPr lang="en-GB" sz="2000" dirty="0"/>
            </a:br>
            <a:r>
              <a:rPr lang="en-GB" sz="2000" dirty="0"/>
              <a:t>Its goal is not to transmit classical bits, but entangled qubits, preserving quantum correlations over long distances.</a:t>
            </a:r>
          </a:p>
          <a:p>
            <a:br>
              <a:rPr lang="en-GB" sz="2000" dirty="0"/>
            </a:br>
            <a:r>
              <a:rPr lang="en-GB" sz="2000" dirty="0"/>
              <a:t>Unlike the classical Internet, this network is expected to enable:</a:t>
            </a:r>
          </a:p>
          <a:p>
            <a:pPr marL="285750" indent="-285750">
              <a:buFont typeface="Arial" panose="020B0604020202020204" pitchFamily="34" charset="0"/>
              <a:buChar char="•"/>
            </a:pPr>
            <a:r>
              <a:rPr lang="en-GB" sz="2000" dirty="0"/>
              <a:t>Quantum secure communication through QKD.</a:t>
            </a:r>
          </a:p>
          <a:p>
            <a:pPr marL="285750" indent="-285750">
              <a:buFont typeface="Arial" panose="020B0604020202020204" pitchFamily="34" charset="0"/>
              <a:buChar char="•"/>
            </a:pPr>
            <a:r>
              <a:rPr lang="en-GB" sz="2000" dirty="0"/>
              <a:t>Distributed quantum computing between remote processors.</a:t>
            </a:r>
          </a:p>
          <a:p>
            <a:pPr marL="285750" indent="-285750">
              <a:buFont typeface="Arial" panose="020B0604020202020204" pitchFamily="34" charset="0"/>
              <a:buChar char="•"/>
            </a:pPr>
            <a:r>
              <a:rPr lang="en-GB" sz="2000" dirty="0"/>
              <a:t>Ultraprecise synchronization and new types of global sensors.</a:t>
            </a:r>
          </a:p>
          <a:p>
            <a:endParaRPr lang="en-GB" sz="2000" dirty="0"/>
          </a:p>
          <a:p>
            <a:r>
              <a:rPr lang="en-GB" sz="2000" dirty="0"/>
              <a:t>Building it requires hybrid infrastructure: optical channels, quantum repeaters, and coordinated classical control.</a:t>
            </a:r>
            <a:br>
              <a:rPr lang="en-GB" sz="2000" dirty="0"/>
            </a:br>
            <a:r>
              <a:rPr lang="en-GB" sz="2000" dirty="0"/>
              <a:t>It will serve as the foundation connecting the nodes of the future quantum ecosystem.</a:t>
            </a:r>
          </a:p>
          <a:p>
            <a:pPr algn="just">
              <a:lnSpc>
                <a:spcPts val="2600"/>
              </a:lnSpc>
              <a:spcBef>
                <a:spcPct val="0"/>
              </a:spcBef>
            </a:pPr>
            <a:endParaRPr lang="en-US" sz="2000" spc="-74" dirty="0">
              <a:solidFill>
                <a:srgbClr val="000000"/>
              </a:solidFill>
              <a:latin typeface="Open Sauce"/>
              <a:ea typeface="Open Sauce"/>
              <a:cs typeface="Open Sauce"/>
              <a:sym typeface="Open Sauc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579987" y="3996616"/>
            <a:ext cx="11301259" cy="2486277"/>
          </a:xfrm>
          <a:custGeom>
            <a:avLst/>
            <a:gdLst/>
            <a:ahLst/>
            <a:cxnLst/>
            <a:rect l="l" t="t" r="r" b="b"/>
            <a:pathLst>
              <a:path w="11301259" h="2486277">
                <a:moveTo>
                  <a:pt x="0" y="0"/>
                </a:moveTo>
                <a:lnTo>
                  <a:pt x="11301259" y="0"/>
                </a:lnTo>
                <a:lnTo>
                  <a:pt x="11301259" y="2486277"/>
                </a:lnTo>
                <a:lnTo>
                  <a:pt x="0" y="2486277"/>
                </a:lnTo>
                <a:lnTo>
                  <a:pt x="0" y="0"/>
                </a:lnTo>
                <a:close/>
              </a:path>
            </a:pathLst>
          </a:custGeom>
          <a:blipFill>
            <a:blip r:embed="rId2"/>
            <a:stretch>
              <a:fillRect/>
            </a:stretch>
          </a:blipFill>
        </p:spPr>
        <p:txBody>
          <a:bodyPr/>
          <a:lstStyle/>
          <a:p>
            <a:endParaRPr lang="en-US"/>
          </a:p>
        </p:txBody>
      </p:sp>
      <p:sp>
        <p:nvSpPr>
          <p:cNvPr id="3" name="Freeform 3"/>
          <p:cNvSpPr/>
          <p:nvPr/>
        </p:nvSpPr>
        <p:spPr>
          <a:xfrm>
            <a:off x="12192000" y="831198"/>
            <a:ext cx="6898404" cy="2853568"/>
          </a:xfrm>
          <a:custGeom>
            <a:avLst/>
            <a:gdLst/>
            <a:ahLst/>
            <a:cxnLst/>
            <a:rect l="l" t="t" r="r" b="b"/>
            <a:pathLst>
              <a:path w="6898404" h="2853568">
                <a:moveTo>
                  <a:pt x="0" y="0"/>
                </a:moveTo>
                <a:lnTo>
                  <a:pt x="6898404" y="0"/>
                </a:lnTo>
                <a:lnTo>
                  <a:pt x="6898404" y="2853568"/>
                </a:lnTo>
                <a:lnTo>
                  <a:pt x="0" y="2853568"/>
                </a:lnTo>
                <a:lnTo>
                  <a:pt x="0" y="0"/>
                </a:lnTo>
                <a:close/>
              </a:path>
            </a:pathLst>
          </a:custGeom>
          <a:blipFill>
            <a:blip r:embed="rId3"/>
            <a:stretch>
              <a:fillRect l="-63824"/>
            </a:stretch>
          </a:blipFill>
        </p:spPr>
        <p:txBody>
          <a:bodyPr/>
          <a:lstStyle/>
          <a:p>
            <a:endParaRPr lang="en-US"/>
          </a:p>
        </p:txBody>
      </p:sp>
      <p:sp>
        <p:nvSpPr>
          <p:cNvPr id="4" name="Freeform 4"/>
          <p:cNvSpPr/>
          <p:nvPr/>
        </p:nvSpPr>
        <p:spPr>
          <a:xfrm>
            <a:off x="420144" y="1027209"/>
            <a:ext cx="4912193" cy="4335010"/>
          </a:xfrm>
          <a:custGeom>
            <a:avLst/>
            <a:gdLst/>
            <a:ahLst/>
            <a:cxnLst/>
            <a:rect l="l" t="t" r="r" b="b"/>
            <a:pathLst>
              <a:path w="4912193" h="4335010">
                <a:moveTo>
                  <a:pt x="0" y="0"/>
                </a:moveTo>
                <a:lnTo>
                  <a:pt x="4912193" y="0"/>
                </a:lnTo>
                <a:lnTo>
                  <a:pt x="4912193" y="4335010"/>
                </a:lnTo>
                <a:lnTo>
                  <a:pt x="0" y="4335010"/>
                </a:lnTo>
                <a:lnTo>
                  <a:pt x="0" y="0"/>
                </a:lnTo>
                <a:close/>
              </a:path>
            </a:pathLst>
          </a:custGeom>
          <a:blipFill>
            <a:blip r:embed="rId4"/>
            <a:stretch>
              <a:fillRect/>
            </a:stretch>
          </a:blipFill>
        </p:spPr>
        <p:txBody>
          <a:bodyPr/>
          <a:lstStyle/>
          <a:p>
            <a:endParaRPr lang="en-US"/>
          </a:p>
        </p:txBody>
      </p:sp>
      <p:sp>
        <p:nvSpPr>
          <p:cNvPr id="5" name="Freeform 5"/>
          <p:cNvSpPr/>
          <p:nvPr/>
        </p:nvSpPr>
        <p:spPr>
          <a:xfrm>
            <a:off x="10619380" y="6794744"/>
            <a:ext cx="7299450" cy="3896081"/>
          </a:xfrm>
          <a:custGeom>
            <a:avLst/>
            <a:gdLst/>
            <a:ahLst/>
            <a:cxnLst/>
            <a:rect l="l" t="t" r="r" b="b"/>
            <a:pathLst>
              <a:path w="7299450" h="3896081">
                <a:moveTo>
                  <a:pt x="0" y="0"/>
                </a:moveTo>
                <a:lnTo>
                  <a:pt x="7299449" y="0"/>
                </a:lnTo>
                <a:lnTo>
                  <a:pt x="7299449" y="3896081"/>
                </a:lnTo>
                <a:lnTo>
                  <a:pt x="0" y="3896081"/>
                </a:lnTo>
                <a:lnTo>
                  <a:pt x="0" y="0"/>
                </a:lnTo>
                <a:close/>
              </a:path>
            </a:pathLst>
          </a:custGeom>
          <a:blipFill>
            <a:blip r:embed="rId5"/>
            <a:stretch>
              <a:fillRect/>
            </a:stretch>
          </a:blipFill>
        </p:spPr>
        <p:txBody>
          <a:bodyPr/>
          <a:lstStyle/>
          <a:p>
            <a:endParaRPr lang="en-US"/>
          </a:p>
        </p:txBody>
      </p:sp>
      <p:sp>
        <p:nvSpPr>
          <p:cNvPr id="6" name="Freeform 6"/>
          <p:cNvSpPr/>
          <p:nvPr/>
        </p:nvSpPr>
        <p:spPr>
          <a:xfrm>
            <a:off x="559671" y="6161360"/>
            <a:ext cx="7898971" cy="3919864"/>
          </a:xfrm>
          <a:custGeom>
            <a:avLst/>
            <a:gdLst/>
            <a:ahLst/>
            <a:cxnLst/>
            <a:rect l="l" t="t" r="r" b="b"/>
            <a:pathLst>
              <a:path w="7898971" h="3919864">
                <a:moveTo>
                  <a:pt x="0" y="0"/>
                </a:moveTo>
                <a:lnTo>
                  <a:pt x="7898971" y="0"/>
                </a:lnTo>
                <a:lnTo>
                  <a:pt x="7898971" y="3919865"/>
                </a:lnTo>
                <a:lnTo>
                  <a:pt x="0" y="391986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275950" y="831198"/>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Today’s actors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1790" y="2451251"/>
            <a:ext cx="5914360" cy="7718578"/>
          </a:xfrm>
          <a:custGeom>
            <a:avLst/>
            <a:gdLst/>
            <a:ahLst/>
            <a:cxnLst/>
            <a:rect l="l" t="t" r="r" b="b"/>
            <a:pathLst>
              <a:path w="5914360" h="7718578">
                <a:moveTo>
                  <a:pt x="0" y="0"/>
                </a:moveTo>
                <a:lnTo>
                  <a:pt x="5914361" y="0"/>
                </a:lnTo>
                <a:lnTo>
                  <a:pt x="5914361" y="7718578"/>
                </a:lnTo>
                <a:lnTo>
                  <a:pt x="0" y="771857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54004" y="741207"/>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Loads to build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441790" y="2451251"/>
            <a:ext cx="5914360" cy="7718578"/>
          </a:xfrm>
          <a:custGeom>
            <a:avLst/>
            <a:gdLst/>
            <a:ahLst/>
            <a:cxnLst/>
            <a:rect l="l" t="t" r="r" b="b"/>
            <a:pathLst>
              <a:path w="5914360" h="7718578">
                <a:moveTo>
                  <a:pt x="0" y="0"/>
                </a:moveTo>
                <a:lnTo>
                  <a:pt x="5914361" y="0"/>
                </a:lnTo>
                <a:lnTo>
                  <a:pt x="5914361" y="7718578"/>
                </a:lnTo>
                <a:lnTo>
                  <a:pt x="0" y="7718578"/>
                </a:lnTo>
                <a:lnTo>
                  <a:pt x="0" y="0"/>
                </a:lnTo>
                <a:close/>
              </a:path>
            </a:pathLst>
          </a:custGeom>
          <a:blipFill>
            <a:blip r:embed="rId2"/>
            <a:stretch>
              <a:fillRect/>
            </a:stretch>
          </a:blipFill>
        </p:spPr>
        <p:txBody>
          <a:bodyPr/>
          <a:lstStyle/>
          <a:p>
            <a:endParaRPr lang="en-US"/>
          </a:p>
        </p:txBody>
      </p:sp>
      <p:sp>
        <p:nvSpPr>
          <p:cNvPr id="3" name="Freeform 3"/>
          <p:cNvSpPr/>
          <p:nvPr/>
        </p:nvSpPr>
        <p:spPr>
          <a:xfrm>
            <a:off x="8204732" y="5722662"/>
            <a:ext cx="3144399" cy="3144399"/>
          </a:xfrm>
          <a:custGeom>
            <a:avLst/>
            <a:gdLst/>
            <a:ahLst/>
            <a:cxnLst/>
            <a:rect l="l" t="t" r="r" b="b"/>
            <a:pathLst>
              <a:path w="3144399" h="3144399">
                <a:moveTo>
                  <a:pt x="0" y="0"/>
                </a:moveTo>
                <a:lnTo>
                  <a:pt x="3144399" y="0"/>
                </a:lnTo>
                <a:lnTo>
                  <a:pt x="3144399" y="3144399"/>
                </a:lnTo>
                <a:lnTo>
                  <a:pt x="0" y="31443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475600" y="3623095"/>
            <a:ext cx="5091470" cy="5091470"/>
          </a:xfrm>
          <a:custGeom>
            <a:avLst/>
            <a:gdLst/>
            <a:ahLst/>
            <a:cxnLst/>
            <a:rect l="l" t="t" r="r" b="b"/>
            <a:pathLst>
              <a:path w="5091470" h="5091470">
                <a:moveTo>
                  <a:pt x="0" y="0"/>
                </a:moveTo>
                <a:lnTo>
                  <a:pt x="5091471" y="0"/>
                </a:lnTo>
                <a:lnTo>
                  <a:pt x="5091471" y="5091470"/>
                </a:lnTo>
                <a:lnTo>
                  <a:pt x="0" y="5091470"/>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54004" y="741207"/>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Loads to build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647700"/>
            <a:ext cx="16916400" cy="2965235"/>
          </a:xfrm>
          <a:prstGeom prst="rect">
            <a:avLst/>
          </a:prstGeom>
        </p:spPr>
        <p:txBody>
          <a:bodyPr wrap="square" lIns="0" tIns="0" rIns="0" bIns="0" rtlCol="0" anchor="t">
            <a:spAutoFit/>
          </a:bodyPr>
          <a:lstStyle/>
          <a:p>
            <a:pPr algn="ctr">
              <a:lnSpc>
                <a:spcPts val="12003"/>
              </a:lnSpc>
            </a:pPr>
            <a:r>
              <a:rPr lang="en-US" sz="9233" spc="-341" dirty="0">
                <a:solidFill>
                  <a:srgbClr val="000000"/>
                </a:solidFill>
                <a:latin typeface="Open Sauce"/>
                <a:ea typeface="Open Sauce"/>
                <a:cs typeface="Open Sauce"/>
                <a:sym typeface="Open Sauce"/>
              </a:rPr>
              <a:t>What does it mean to </a:t>
            </a:r>
          </a:p>
          <a:p>
            <a:pPr algn="ctr">
              <a:lnSpc>
                <a:spcPts val="12003"/>
              </a:lnSpc>
            </a:pPr>
            <a:r>
              <a:rPr lang="en-US" sz="9233" spc="-341" dirty="0">
                <a:solidFill>
                  <a:srgbClr val="000000"/>
                </a:solidFill>
                <a:latin typeface="Open Sauce"/>
                <a:ea typeface="Open Sauce"/>
                <a:cs typeface="Open Sauce"/>
                <a:sym typeface="Open Sauce"/>
              </a:rPr>
              <a:t>distribute qc?</a:t>
            </a:r>
          </a:p>
        </p:txBody>
      </p:sp>
      <p:sp>
        <p:nvSpPr>
          <p:cNvPr id="3" name="Freeform 3"/>
          <p:cNvSpPr/>
          <p:nvPr/>
        </p:nvSpPr>
        <p:spPr>
          <a:xfrm>
            <a:off x="8305800" y="4838700"/>
            <a:ext cx="2654682" cy="2695109"/>
          </a:xfrm>
          <a:custGeom>
            <a:avLst/>
            <a:gdLst/>
            <a:ahLst/>
            <a:cxnLst/>
            <a:rect l="l" t="t" r="r" b="b"/>
            <a:pathLst>
              <a:path w="2654682" h="2695109">
                <a:moveTo>
                  <a:pt x="0" y="0"/>
                </a:moveTo>
                <a:lnTo>
                  <a:pt x="2654682" y="0"/>
                </a:lnTo>
                <a:lnTo>
                  <a:pt x="2654682" y="2695109"/>
                </a:lnTo>
                <a:lnTo>
                  <a:pt x="0" y="26951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914400" y="3848100"/>
            <a:ext cx="16916400" cy="6245299"/>
          </a:xfrm>
          <a:prstGeom prst="rect">
            <a:avLst/>
          </a:prstGeom>
        </p:spPr>
        <p:txBody>
          <a:bodyPr wrap="square" lIns="0" tIns="0" rIns="0" bIns="0" rtlCol="0" anchor="t">
            <a:spAutoFit/>
          </a:bodyPr>
          <a:lstStyle/>
          <a:p>
            <a:pPr algn="ctr">
              <a:lnSpc>
                <a:spcPts val="3499"/>
              </a:lnSpc>
              <a:spcBef>
                <a:spcPct val="0"/>
              </a:spcBef>
            </a:pPr>
            <a:r>
              <a:rPr lang="en-US" sz="2499" b="1" dirty="0">
                <a:solidFill>
                  <a:srgbClr val="000000"/>
                </a:solidFill>
                <a:latin typeface="Open Sauce Bold"/>
                <a:ea typeface="Open Sauce Bold"/>
                <a:cs typeface="Open Sauce Bold"/>
                <a:sym typeface="Open Sauce Bold"/>
              </a:rPr>
              <a:t>Paradigm where multiple quantum computer are connected and cooperate to execute a joint program.</a:t>
            </a:r>
          </a:p>
          <a:p>
            <a:pPr algn="ctr">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algn="l">
              <a:lnSpc>
                <a:spcPts val="3499"/>
              </a:lnSpc>
              <a:spcBef>
                <a:spcPct val="0"/>
              </a:spcBef>
            </a:pPr>
            <a:endParaRPr lang="en-US" sz="2499" b="1" dirty="0">
              <a:solidFill>
                <a:srgbClr val="000000"/>
              </a:solidFill>
              <a:latin typeface="Open Sauce Bold"/>
              <a:ea typeface="Open Sauce Bold"/>
              <a:cs typeface="Open Sauce Bold"/>
              <a:sym typeface="Open Sauce Bold"/>
            </a:endParaRPr>
          </a:p>
          <a:p>
            <a:pPr marL="539746" lvl="1" indent="-269873" algn="l">
              <a:lnSpc>
                <a:spcPts val="3499"/>
              </a:lnSpc>
              <a:spcBef>
                <a:spcPct val="0"/>
              </a:spcBef>
              <a:buFont typeface="Arial"/>
              <a:buChar char="•"/>
            </a:pPr>
            <a:endParaRPr lang="en-US" sz="2499" dirty="0">
              <a:solidFill>
                <a:srgbClr val="000000"/>
              </a:solidFill>
              <a:latin typeface="Open Sauce Light"/>
              <a:ea typeface="Open Sauce Light"/>
              <a:cs typeface="Open Sauce Light"/>
              <a:sym typeface="Open Sauce Light"/>
            </a:endParaRPr>
          </a:p>
          <a:p>
            <a:pPr marL="539746" lvl="1" indent="-269873" algn="l">
              <a:lnSpc>
                <a:spcPts val="3499"/>
              </a:lnSpc>
              <a:spcBef>
                <a:spcPct val="0"/>
              </a:spcBef>
              <a:buFont typeface="Arial"/>
              <a:buChar char="•"/>
            </a:pPr>
            <a:r>
              <a:rPr lang="en-US" sz="2499" dirty="0">
                <a:solidFill>
                  <a:srgbClr val="000000"/>
                </a:solidFill>
                <a:latin typeface="Open Sauce Light"/>
                <a:ea typeface="Open Sauce Light"/>
                <a:cs typeface="Open Sauce Light"/>
                <a:sym typeface="Open Sauce Light"/>
              </a:rPr>
              <a:t>Each node </a:t>
            </a:r>
            <a:r>
              <a:rPr lang="en-US" sz="2499" dirty="0" err="1">
                <a:solidFill>
                  <a:srgbClr val="000000"/>
                </a:solidFill>
                <a:latin typeface="Open Sauce Light"/>
                <a:ea typeface="Open Sauce Light"/>
                <a:cs typeface="Open Sauce Light"/>
                <a:sym typeface="Open Sauce Light"/>
              </a:rPr>
              <a:t>mantains</a:t>
            </a:r>
            <a:r>
              <a:rPr lang="en-US" sz="2499" dirty="0">
                <a:solidFill>
                  <a:srgbClr val="000000"/>
                </a:solidFill>
                <a:latin typeface="Open Sauce Light"/>
                <a:ea typeface="Open Sauce Light"/>
                <a:cs typeface="Open Sauce Light"/>
                <a:sym typeface="Open Sauce Light"/>
              </a:rPr>
              <a:t> its own set of local qubits and communicated with other devices through quantum channels.</a:t>
            </a:r>
          </a:p>
          <a:p>
            <a:pPr marL="539746" lvl="1" indent="-269873" algn="l">
              <a:lnSpc>
                <a:spcPts val="3499"/>
              </a:lnSpc>
              <a:spcBef>
                <a:spcPct val="0"/>
              </a:spcBef>
              <a:buFont typeface="Arial"/>
              <a:buChar char="•"/>
            </a:pPr>
            <a:r>
              <a:rPr lang="en-US" sz="2499" dirty="0">
                <a:solidFill>
                  <a:srgbClr val="000000"/>
                </a:solidFill>
                <a:latin typeface="Open Sauce Light"/>
                <a:ea typeface="Open Sauce Light"/>
                <a:cs typeface="Open Sauce Light"/>
                <a:sym typeface="Open Sauce Light"/>
              </a:rPr>
              <a:t>Contrary to the distribution of classical compute, the communication between devices must maintain entanglement and the coherence of the quantum computation.</a:t>
            </a:r>
          </a:p>
          <a:p>
            <a:pPr algn="ctr">
              <a:lnSpc>
                <a:spcPts val="3499"/>
              </a:lnSpc>
              <a:spcBef>
                <a:spcPct val="0"/>
              </a:spcBef>
            </a:pPr>
            <a:endParaRPr lang="en-US" sz="2499" dirty="0">
              <a:solidFill>
                <a:srgbClr val="000000"/>
              </a:solidFill>
              <a:latin typeface="Open Sauce Light"/>
              <a:ea typeface="Open Sauce Light"/>
              <a:cs typeface="Open Sauce Light"/>
              <a:sym typeface="Open Sauc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61197" y="3642510"/>
            <a:ext cx="10565605" cy="5615790"/>
          </a:xfrm>
          <a:custGeom>
            <a:avLst/>
            <a:gdLst/>
            <a:ahLst/>
            <a:cxnLst/>
            <a:rect l="l" t="t" r="r" b="b"/>
            <a:pathLst>
              <a:path w="10565605" h="5615790">
                <a:moveTo>
                  <a:pt x="0" y="0"/>
                </a:moveTo>
                <a:lnTo>
                  <a:pt x="10565606" y="0"/>
                </a:lnTo>
                <a:lnTo>
                  <a:pt x="10565606" y="5615790"/>
                </a:lnTo>
                <a:lnTo>
                  <a:pt x="0" y="561579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Distributed operations</a:t>
            </a:r>
          </a:p>
        </p:txBody>
      </p:sp>
      <p:sp>
        <p:nvSpPr>
          <p:cNvPr id="4" name="TextBox 4"/>
          <p:cNvSpPr txBox="1"/>
          <p:nvPr/>
        </p:nvSpPr>
        <p:spPr>
          <a:xfrm>
            <a:off x="1600200" y="2487205"/>
            <a:ext cx="6705599" cy="1057982"/>
          </a:xfrm>
          <a:prstGeom prst="rect">
            <a:avLst/>
          </a:prstGeom>
        </p:spPr>
        <p:txBody>
          <a:bodyPr wrap="square" lIns="0" tIns="0" rIns="0" bIns="0" rtlCol="0" anchor="t">
            <a:spAutoFit/>
          </a:bodyPr>
          <a:lstStyle/>
          <a:p>
            <a:pPr algn="ctr">
              <a:lnSpc>
                <a:spcPts val="4199"/>
              </a:lnSpc>
            </a:pPr>
            <a:r>
              <a:rPr lang="en-US" sz="2999" b="1" dirty="0">
                <a:solidFill>
                  <a:srgbClr val="F93713"/>
                </a:solidFill>
                <a:latin typeface="Black Mango Bold"/>
                <a:ea typeface="Black Mango Bold"/>
                <a:cs typeface="Black Mango Bold"/>
                <a:sym typeface="Black Mango Bold"/>
              </a:rPr>
              <a:t>Teleportation</a:t>
            </a:r>
          </a:p>
          <a:p>
            <a:pPr algn="ctr">
              <a:lnSpc>
                <a:spcPts val="4199"/>
              </a:lnSpc>
            </a:pPr>
            <a:r>
              <a:rPr lang="en-US" sz="2999" b="1" dirty="0">
                <a:solidFill>
                  <a:srgbClr val="F93713"/>
                </a:solidFill>
                <a:latin typeface="Black Mango Bold"/>
                <a:ea typeface="Black Mango Bold"/>
                <a:cs typeface="Black Mango Bold"/>
                <a:sym typeface="Black Mango Bold"/>
              </a:rPr>
              <a:t>(Wire cutting / </a:t>
            </a:r>
            <a:r>
              <a:rPr lang="en-US" sz="2999" b="1" dirty="0" err="1">
                <a:solidFill>
                  <a:srgbClr val="F93713"/>
                </a:solidFill>
                <a:latin typeface="Black Mango Bold"/>
                <a:ea typeface="Black Mango Bold"/>
                <a:cs typeface="Black Mango Bold"/>
                <a:sym typeface="Black Mango Bold"/>
              </a:rPr>
              <a:t>Teledata</a:t>
            </a:r>
            <a:r>
              <a:rPr lang="en-US" sz="2999" b="1" dirty="0">
                <a:solidFill>
                  <a:srgbClr val="F93713"/>
                </a:solidFill>
                <a:latin typeface="Black Mango Bold"/>
                <a:ea typeface="Black Mango Bold"/>
                <a:cs typeface="Black Mango Bold"/>
                <a:sym typeface="Black Mango Bold"/>
              </a:rPr>
              <a:t>)</a:t>
            </a:r>
          </a:p>
        </p:txBody>
      </p:sp>
      <p:sp>
        <p:nvSpPr>
          <p:cNvPr id="5" name="TextBox 5"/>
          <p:cNvSpPr txBox="1"/>
          <p:nvPr/>
        </p:nvSpPr>
        <p:spPr>
          <a:xfrm>
            <a:off x="10793389" y="2487205"/>
            <a:ext cx="5894411" cy="1057982"/>
          </a:xfrm>
          <a:prstGeom prst="rect">
            <a:avLst/>
          </a:prstGeom>
        </p:spPr>
        <p:txBody>
          <a:bodyPr wrap="square" lIns="0" tIns="0" rIns="0" bIns="0" rtlCol="0" anchor="t">
            <a:spAutoFit/>
          </a:bodyPr>
          <a:lstStyle/>
          <a:p>
            <a:pPr algn="ctr">
              <a:lnSpc>
                <a:spcPts val="4199"/>
              </a:lnSpc>
            </a:pPr>
            <a:r>
              <a:rPr lang="en-US" sz="2999" b="1" dirty="0">
                <a:solidFill>
                  <a:srgbClr val="2C893C"/>
                </a:solidFill>
                <a:latin typeface="Black Mango Bold"/>
                <a:ea typeface="Black Mango Bold"/>
                <a:cs typeface="Black Mango Bold"/>
                <a:sym typeface="Black Mango Bold"/>
              </a:rPr>
              <a:t>Non-local </a:t>
            </a:r>
            <a:r>
              <a:rPr lang="en-US" sz="2999" b="1" dirty="0" err="1">
                <a:solidFill>
                  <a:srgbClr val="2C893C"/>
                </a:solidFill>
                <a:latin typeface="Black Mango Bold"/>
                <a:ea typeface="Black Mango Bold"/>
                <a:cs typeface="Black Mango Bold"/>
                <a:sym typeface="Black Mango Bold"/>
              </a:rPr>
              <a:t>operatio</a:t>
            </a:r>
            <a:r>
              <a:rPr lang="en-US" sz="2999" b="1" dirty="0">
                <a:solidFill>
                  <a:srgbClr val="2C893C"/>
                </a:solidFill>
                <a:latin typeface="Black Mango Bold"/>
                <a:ea typeface="Black Mango Bold"/>
                <a:cs typeface="Black Mango Bold"/>
                <a:sym typeface="Black Mango Bold"/>
              </a:rPr>
              <a:t> s</a:t>
            </a:r>
          </a:p>
          <a:p>
            <a:pPr algn="ctr">
              <a:lnSpc>
                <a:spcPts val="4199"/>
              </a:lnSpc>
            </a:pPr>
            <a:r>
              <a:rPr lang="en-US" sz="2999" b="1" dirty="0">
                <a:solidFill>
                  <a:srgbClr val="2C893C"/>
                </a:solidFill>
                <a:latin typeface="Black Mango Bold"/>
                <a:ea typeface="Black Mango Bold"/>
                <a:cs typeface="Black Mango Bold"/>
                <a:sym typeface="Black Mango Bold"/>
              </a:rPr>
              <a:t>(Gate cutting / </a:t>
            </a:r>
            <a:r>
              <a:rPr lang="en-US" sz="2999" b="1" dirty="0" err="1">
                <a:solidFill>
                  <a:srgbClr val="2C893C"/>
                </a:solidFill>
                <a:latin typeface="Black Mango Bold"/>
                <a:ea typeface="Black Mango Bold"/>
                <a:cs typeface="Black Mango Bold"/>
                <a:sym typeface="Black Mango Bold"/>
              </a:rPr>
              <a:t>Telegate</a:t>
            </a:r>
            <a:r>
              <a:rPr lang="en-US" sz="2999" b="1" dirty="0">
                <a:solidFill>
                  <a:srgbClr val="2C893C"/>
                </a:solidFill>
                <a:latin typeface="Black Mango Bold"/>
                <a:ea typeface="Black Mango Bold"/>
                <a:cs typeface="Black Mango Bold"/>
                <a:sym typeface="Black Mango Bold"/>
              </a:rPr>
              <a:t>)</a:t>
            </a:r>
          </a:p>
        </p:txBody>
      </p:sp>
      <p:cxnSp>
        <p:nvCxnSpPr>
          <p:cNvPr id="7" name="Straight Connector 6">
            <a:extLst>
              <a:ext uri="{FF2B5EF4-FFF2-40B4-BE49-F238E27FC236}">
                <a16:creationId xmlns:a16="http://schemas.microsoft.com/office/drawing/2014/main" id="{E69D28F3-E079-F1DC-9BBF-DE2E7B06CE6A}"/>
              </a:ext>
            </a:extLst>
          </p:cNvPr>
          <p:cNvCxnSpPr/>
          <p:nvPr/>
        </p:nvCxnSpPr>
        <p:spPr>
          <a:xfrm>
            <a:off x="8077200" y="4229100"/>
            <a:ext cx="0" cy="3886200"/>
          </a:xfrm>
          <a:prstGeom prst="line">
            <a:avLst/>
          </a:prstGeom>
          <a:ln w="381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5A764A65-43FB-4FC9-FA0F-EB6B251E858F}"/>
              </a:ext>
            </a:extLst>
          </p:cNvPr>
          <p:cNvCxnSpPr>
            <a:cxnSpLocks/>
          </p:cNvCxnSpPr>
          <p:nvPr/>
        </p:nvCxnSpPr>
        <p:spPr>
          <a:xfrm>
            <a:off x="4648200" y="6057900"/>
            <a:ext cx="5791200" cy="0"/>
          </a:xfrm>
          <a:prstGeom prst="line">
            <a:avLst/>
          </a:prstGeom>
          <a:ln w="381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Graphic 13" descr="Scissors with solid fill">
            <a:extLst>
              <a:ext uri="{FF2B5EF4-FFF2-40B4-BE49-F238E27FC236}">
                <a16:creationId xmlns:a16="http://schemas.microsoft.com/office/drawing/2014/main" id="{5730AA79-C031-5366-C174-64CA067D11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42653" y="3881498"/>
            <a:ext cx="914400" cy="914400"/>
          </a:xfrm>
          <a:prstGeom prst="rect">
            <a:avLst/>
          </a:prstGeom>
        </p:spPr>
      </p:pic>
      <p:pic>
        <p:nvPicPr>
          <p:cNvPr id="15" name="Graphic 14" descr="Scissors with solid fill">
            <a:extLst>
              <a:ext uri="{FF2B5EF4-FFF2-40B4-BE49-F238E27FC236}">
                <a16:creationId xmlns:a16="http://schemas.microsoft.com/office/drawing/2014/main" id="{9124A134-06F8-C117-6C8A-5171DD8734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3662623">
            <a:off x="4049852" y="5600700"/>
            <a:ext cx="914400" cy="914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23656" y="2544355"/>
            <a:ext cx="0" cy="7442434"/>
          </a:xfrm>
          <a:prstGeom prst="line">
            <a:avLst/>
          </a:prstGeom>
          <a:ln w="9525" cap="flat">
            <a:solidFill>
              <a:srgbClr val="000000"/>
            </a:solidFill>
            <a:prstDash val="solid"/>
            <a:headEnd type="none" w="sm" len="sm"/>
            <a:tailEnd type="none" w="sm" len="sm"/>
          </a:ln>
        </p:spPr>
        <p:txBody>
          <a:bodyPr/>
          <a:lstStyle/>
          <a:p>
            <a:endParaRPr lang="en-US"/>
          </a:p>
        </p:txBody>
      </p:sp>
      <p:sp>
        <p:nvSpPr>
          <p:cNvPr id="3" name="Freeform 3"/>
          <p:cNvSpPr/>
          <p:nvPr/>
        </p:nvSpPr>
        <p:spPr>
          <a:xfrm>
            <a:off x="10390799" y="4405530"/>
            <a:ext cx="6268604" cy="4121607"/>
          </a:xfrm>
          <a:custGeom>
            <a:avLst/>
            <a:gdLst/>
            <a:ahLst/>
            <a:cxnLst/>
            <a:rect l="l" t="t" r="r" b="b"/>
            <a:pathLst>
              <a:path w="6268604" h="4121607">
                <a:moveTo>
                  <a:pt x="0" y="0"/>
                </a:moveTo>
                <a:lnTo>
                  <a:pt x="6268604" y="0"/>
                </a:lnTo>
                <a:lnTo>
                  <a:pt x="6268604" y="4121607"/>
                </a:lnTo>
                <a:lnTo>
                  <a:pt x="0" y="4121607"/>
                </a:lnTo>
                <a:lnTo>
                  <a:pt x="0" y="0"/>
                </a:lnTo>
                <a:close/>
              </a:path>
            </a:pathLst>
          </a:custGeom>
          <a:blipFill>
            <a:blip r:embed="rId2"/>
            <a:stretch>
              <a:fillRect/>
            </a:stretch>
          </a:blipFill>
        </p:spPr>
        <p:txBody>
          <a:bodyPr/>
          <a:lstStyle/>
          <a:p>
            <a:endParaRPr lang="en-US"/>
          </a:p>
        </p:txBody>
      </p:sp>
      <p:sp>
        <p:nvSpPr>
          <p:cNvPr id="4" name="Freeform 4"/>
          <p:cNvSpPr/>
          <p:nvPr/>
        </p:nvSpPr>
        <p:spPr>
          <a:xfrm>
            <a:off x="401687" y="4816406"/>
            <a:ext cx="8434225" cy="2512737"/>
          </a:xfrm>
          <a:custGeom>
            <a:avLst/>
            <a:gdLst/>
            <a:ahLst/>
            <a:cxnLst/>
            <a:rect l="l" t="t" r="r" b="b"/>
            <a:pathLst>
              <a:path w="8434225" h="2512737">
                <a:moveTo>
                  <a:pt x="0" y="0"/>
                </a:moveTo>
                <a:lnTo>
                  <a:pt x="8434224" y="0"/>
                </a:lnTo>
                <a:lnTo>
                  <a:pt x="8434224" y="2512737"/>
                </a:lnTo>
                <a:lnTo>
                  <a:pt x="0" y="2512737"/>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Communication primitives</a:t>
            </a:r>
          </a:p>
        </p:txBody>
      </p:sp>
      <p:sp>
        <p:nvSpPr>
          <p:cNvPr id="8" name="TextBox 4">
            <a:extLst>
              <a:ext uri="{FF2B5EF4-FFF2-40B4-BE49-F238E27FC236}">
                <a16:creationId xmlns:a16="http://schemas.microsoft.com/office/drawing/2014/main" id="{819A0952-4BD3-457C-FBBB-17670DFCBE13}"/>
              </a:ext>
            </a:extLst>
          </p:cNvPr>
          <p:cNvSpPr txBox="1"/>
          <p:nvPr/>
        </p:nvSpPr>
        <p:spPr>
          <a:xfrm>
            <a:off x="1600200" y="2487205"/>
            <a:ext cx="6705599" cy="1057982"/>
          </a:xfrm>
          <a:prstGeom prst="rect">
            <a:avLst/>
          </a:prstGeom>
        </p:spPr>
        <p:txBody>
          <a:bodyPr wrap="square" lIns="0" tIns="0" rIns="0" bIns="0" rtlCol="0" anchor="t">
            <a:spAutoFit/>
          </a:bodyPr>
          <a:lstStyle/>
          <a:p>
            <a:pPr algn="ctr">
              <a:lnSpc>
                <a:spcPts val="4199"/>
              </a:lnSpc>
            </a:pPr>
            <a:r>
              <a:rPr lang="en-US" sz="2999" b="1" dirty="0">
                <a:solidFill>
                  <a:srgbClr val="F93713"/>
                </a:solidFill>
                <a:latin typeface="Black Mango Bold"/>
                <a:ea typeface="Black Mango Bold"/>
                <a:cs typeface="Black Mango Bold"/>
                <a:sym typeface="Black Mango Bold"/>
              </a:rPr>
              <a:t>Teleportation</a:t>
            </a:r>
          </a:p>
          <a:p>
            <a:pPr algn="ctr">
              <a:lnSpc>
                <a:spcPts val="4199"/>
              </a:lnSpc>
            </a:pPr>
            <a:r>
              <a:rPr lang="en-US" sz="2999" b="1" dirty="0">
                <a:solidFill>
                  <a:srgbClr val="F93713"/>
                </a:solidFill>
                <a:latin typeface="Black Mango Bold"/>
                <a:ea typeface="Black Mango Bold"/>
                <a:cs typeface="Black Mango Bold"/>
                <a:sym typeface="Black Mango Bold"/>
              </a:rPr>
              <a:t>(Wire cutting / </a:t>
            </a:r>
            <a:r>
              <a:rPr lang="en-US" sz="2999" b="1" dirty="0" err="1">
                <a:solidFill>
                  <a:srgbClr val="F93713"/>
                </a:solidFill>
                <a:latin typeface="Black Mango Bold"/>
                <a:ea typeface="Black Mango Bold"/>
                <a:cs typeface="Black Mango Bold"/>
                <a:sym typeface="Black Mango Bold"/>
              </a:rPr>
              <a:t>Teledata</a:t>
            </a:r>
            <a:r>
              <a:rPr lang="en-US" sz="2999" b="1" dirty="0">
                <a:solidFill>
                  <a:srgbClr val="F93713"/>
                </a:solidFill>
                <a:latin typeface="Black Mango Bold"/>
                <a:ea typeface="Black Mango Bold"/>
                <a:cs typeface="Black Mango Bold"/>
                <a:sym typeface="Black Mango Bold"/>
              </a:rPr>
              <a:t>)</a:t>
            </a:r>
          </a:p>
        </p:txBody>
      </p:sp>
      <p:sp>
        <p:nvSpPr>
          <p:cNvPr id="9" name="TextBox 5">
            <a:extLst>
              <a:ext uri="{FF2B5EF4-FFF2-40B4-BE49-F238E27FC236}">
                <a16:creationId xmlns:a16="http://schemas.microsoft.com/office/drawing/2014/main" id="{44E1B190-EFDD-C9F6-2EF8-5F6CBADF3471}"/>
              </a:ext>
            </a:extLst>
          </p:cNvPr>
          <p:cNvSpPr txBox="1"/>
          <p:nvPr/>
        </p:nvSpPr>
        <p:spPr>
          <a:xfrm>
            <a:off x="10793389" y="2487205"/>
            <a:ext cx="5894411" cy="1057982"/>
          </a:xfrm>
          <a:prstGeom prst="rect">
            <a:avLst/>
          </a:prstGeom>
        </p:spPr>
        <p:txBody>
          <a:bodyPr wrap="square" lIns="0" tIns="0" rIns="0" bIns="0" rtlCol="0" anchor="t">
            <a:spAutoFit/>
          </a:bodyPr>
          <a:lstStyle/>
          <a:p>
            <a:pPr algn="ctr">
              <a:lnSpc>
                <a:spcPts val="4199"/>
              </a:lnSpc>
            </a:pPr>
            <a:r>
              <a:rPr lang="en-US" sz="2999" b="1" dirty="0">
                <a:solidFill>
                  <a:srgbClr val="2C893C"/>
                </a:solidFill>
                <a:latin typeface="Black Mango Bold"/>
                <a:ea typeface="Black Mango Bold"/>
                <a:cs typeface="Black Mango Bold"/>
                <a:sym typeface="Black Mango Bold"/>
              </a:rPr>
              <a:t>Non-local </a:t>
            </a:r>
            <a:r>
              <a:rPr lang="en-US" sz="2999" b="1" dirty="0" err="1">
                <a:solidFill>
                  <a:srgbClr val="2C893C"/>
                </a:solidFill>
                <a:latin typeface="Black Mango Bold"/>
                <a:ea typeface="Black Mango Bold"/>
                <a:cs typeface="Black Mango Bold"/>
                <a:sym typeface="Black Mango Bold"/>
              </a:rPr>
              <a:t>operatio</a:t>
            </a:r>
            <a:r>
              <a:rPr lang="en-US" sz="2999" b="1" dirty="0">
                <a:solidFill>
                  <a:srgbClr val="2C893C"/>
                </a:solidFill>
                <a:latin typeface="Black Mango Bold"/>
                <a:ea typeface="Black Mango Bold"/>
                <a:cs typeface="Black Mango Bold"/>
                <a:sym typeface="Black Mango Bold"/>
              </a:rPr>
              <a:t> s</a:t>
            </a:r>
          </a:p>
          <a:p>
            <a:pPr algn="ctr">
              <a:lnSpc>
                <a:spcPts val="4199"/>
              </a:lnSpc>
            </a:pPr>
            <a:r>
              <a:rPr lang="en-US" sz="2999" b="1" dirty="0">
                <a:solidFill>
                  <a:srgbClr val="2C893C"/>
                </a:solidFill>
                <a:latin typeface="Black Mango Bold"/>
                <a:ea typeface="Black Mango Bold"/>
                <a:cs typeface="Black Mango Bold"/>
                <a:sym typeface="Black Mango Bold"/>
              </a:rPr>
              <a:t>(Gate cutting / </a:t>
            </a:r>
            <a:r>
              <a:rPr lang="en-US" sz="2999" b="1" dirty="0" err="1">
                <a:solidFill>
                  <a:srgbClr val="2C893C"/>
                </a:solidFill>
                <a:latin typeface="Black Mango Bold"/>
                <a:ea typeface="Black Mango Bold"/>
                <a:cs typeface="Black Mango Bold"/>
                <a:sym typeface="Black Mango Bold"/>
              </a:rPr>
              <a:t>Telegate</a:t>
            </a:r>
            <a:r>
              <a:rPr lang="en-US" sz="2999" b="1" dirty="0">
                <a:solidFill>
                  <a:srgbClr val="2C893C"/>
                </a:solidFill>
                <a:latin typeface="Black Mango Bold"/>
                <a:ea typeface="Black Mango Bold"/>
                <a:cs typeface="Black Mango Bold"/>
                <a:sym typeface="Black Mango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191483" y="812392"/>
            <a:ext cx="13905035" cy="1278602"/>
          </a:xfrm>
          <a:prstGeom prst="rect">
            <a:avLst/>
          </a:prstGeom>
        </p:spPr>
        <p:txBody>
          <a:bodyPr lIns="0" tIns="0" rIns="0" bIns="0" rtlCol="0" anchor="t">
            <a:spAutoFit/>
          </a:bodyPr>
          <a:lstStyle/>
          <a:p>
            <a:pPr algn="ctr">
              <a:lnSpc>
                <a:spcPts val="9787"/>
              </a:lnSpc>
            </a:pPr>
            <a:r>
              <a:rPr lang="en-US" sz="9233" spc="-341" dirty="0">
                <a:solidFill>
                  <a:srgbClr val="000000"/>
                </a:solidFill>
                <a:latin typeface="Open Sauce"/>
                <a:ea typeface="Open Sauce"/>
                <a:cs typeface="Open Sauce"/>
                <a:sym typeface="Open Sauce"/>
              </a:rPr>
              <a:t>Quantum networks</a:t>
            </a:r>
          </a:p>
        </p:txBody>
      </p:sp>
      <p:sp>
        <p:nvSpPr>
          <p:cNvPr id="3" name="Freeform 3"/>
          <p:cNvSpPr/>
          <p:nvPr/>
        </p:nvSpPr>
        <p:spPr>
          <a:xfrm>
            <a:off x="-1218705" y="-361950"/>
            <a:ext cx="5523221" cy="4114800"/>
          </a:xfrm>
          <a:custGeom>
            <a:avLst/>
            <a:gdLst/>
            <a:ahLst/>
            <a:cxnLst/>
            <a:rect l="l" t="t" r="r" b="b"/>
            <a:pathLst>
              <a:path w="5523221" h="4114800">
                <a:moveTo>
                  <a:pt x="0" y="0"/>
                </a:moveTo>
                <a:lnTo>
                  <a:pt x="5523221" y="0"/>
                </a:lnTo>
                <a:lnTo>
                  <a:pt x="55232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4192745" y="-361950"/>
            <a:ext cx="5523221" cy="4114800"/>
          </a:xfrm>
          <a:custGeom>
            <a:avLst/>
            <a:gdLst/>
            <a:ahLst/>
            <a:cxnLst/>
            <a:rect l="l" t="t" r="r" b="b"/>
            <a:pathLst>
              <a:path w="5523221" h="4114800">
                <a:moveTo>
                  <a:pt x="0" y="0"/>
                </a:moveTo>
                <a:lnTo>
                  <a:pt x="5523221" y="0"/>
                </a:lnTo>
                <a:lnTo>
                  <a:pt x="5523221"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6798155" y="2415515"/>
            <a:ext cx="4900951" cy="4800676"/>
          </a:xfrm>
          <a:custGeom>
            <a:avLst/>
            <a:gdLst/>
            <a:ahLst/>
            <a:cxnLst/>
            <a:rect l="l" t="t" r="r" b="b"/>
            <a:pathLst>
              <a:path w="4900951" h="4800676">
                <a:moveTo>
                  <a:pt x="0" y="0"/>
                </a:moveTo>
                <a:lnTo>
                  <a:pt x="4900951" y="0"/>
                </a:lnTo>
                <a:lnTo>
                  <a:pt x="4900951" y="4800676"/>
                </a:lnTo>
                <a:lnTo>
                  <a:pt x="0" y="4800676"/>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230981" y="7743093"/>
            <a:ext cx="17826038" cy="2400209"/>
          </a:xfrm>
          <a:prstGeom prst="rect">
            <a:avLst/>
          </a:prstGeom>
        </p:spPr>
        <p:txBody>
          <a:bodyPr lIns="0" tIns="0" rIns="0" bIns="0" rtlCol="0" anchor="t">
            <a:spAutoFit/>
          </a:bodyPr>
          <a:lstStyle/>
          <a:p>
            <a:pPr algn="ctr">
              <a:lnSpc>
                <a:spcPts val="3769"/>
              </a:lnSpc>
              <a:spcBef>
                <a:spcPct val="0"/>
              </a:spcBef>
            </a:pPr>
            <a:r>
              <a:rPr lang="en-US" sz="2899" spc="-107" dirty="0">
                <a:solidFill>
                  <a:srgbClr val="000000"/>
                </a:solidFill>
                <a:latin typeface="Open Sauce"/>
                <a:ea typeface="Open Sauce"/>
                <a:cs typeface="Open Sauce"/>
                <a:sym typeface="Open Sauce"/>
              </a:rPr>
              <a:t>The goal of a quantum network (in the context of DQC) is to distribute entanglements amongst nodes, enabling tasks such as:</a:t>
            </a:r>
          </a:p>
          <a:p>
            <a:pPr marL="626107" lvl="1" indent="-313054" algn="just">
              <a:lnSpc>
                <a:spcPts val="3769"/>
              </a:lnSpc>
              <a:buAutoNum type="arabicPeriod"/>
            </a:pPr>
            <a:r>
              <a:rPr lang="en-US" sz="2899" spc="-107" dirty="0">
                <a:solidFill>
                  <a:srgbClr val="000000"/>
                </a:solidFill>
                <a:latin typeface="Open Sauce"/>
                <a:ea typeface="Open Sauce"/>
                <a:cs typeface="Open Sauce"/>
                <a:sym typeface="Open Sauce"/>
              </a:rPr>
              <a:t>Quantum </a:t>
            </a:r>
            <a:r>
              <a:rPr lang="en-US" sz="2899" spc="-107" dirty="0" err="1">
                <a:solidFill>
                  <a:srgbClr val="000000"/>
                </a:solidFill>
                <a:latin typeface="Open Sauce"/>
                <a:ea typeface="Open Sauce"/>
                <a:cs typeface="Open Sauce"/>
                <a:sym typeface="Open Sauce"/>
              </a:rPr>
              <a:t>teleportations</a:t>
            </a:r>
            <a:r>
              <a:rPr lang="en-US" sz="2899" spc="-107" dirty="0">
                <a:solidFill>
                  <a:srgbClr val="000000"/>
                </a:solidFill>
                <a:latin typeface="Open Sauce"/>
                <a:ea typeface="Open Sauce"/>
                <a:cs typeface="Open Sauce"/>
                <a:sym typeface="Open Sauce"/>
              </a:rPr>
              <a:t> amongst QPUs.</a:t>
            </a:r>
          </a:p>
          <a:p>
            <a:pPr marL="626107" lvl="1" indent="-313054" algn="just">
              <a:lnSpc>
                <a:spcPts val="3769"/>
              </a:lnSpc>
              <a:buAutoNum type="arabicPeriod"/>
            </a:pPr>
            <a:r>
              <a:rPr lang="en-US" sz="2899" spc="-107" dirty="0">
                <a:solidFill>
                  <a:srgbClr val="000000"/>
                </a:solidFill>
                <a:latin typeface="Open Sauce"/>
                <a:ea typeface="Open Sauce"/>
                <a:cs typeface="Open Sauce"/>
                <a:sym typeface="Open Sauce"/>
              </a:rPr>
              <a:t> Synchronization and quantum secure communication through quantum keys.</a:t>
            </a:r>
          </a:p>
          <a:p>
            <a:pPr marL="626107" lvl="1" indent="-313054" algn="just">
              <a:lnSpc>
                <a:spcPts val="3769"/>
              </a:lnSpc>
              <a:buAutoNum type="arabicPeriod"/>
            </a:pPr>
            <a:r>
              <a:rPr lang="en-US" sz="2899" spc="-107" dirty="0">
                <a:solidFill>
                  <a:srgbClr val="000000"/>
                </a:solidFill>
                <a:latin typeface="Open Sauce"/>
                <a:ea typeface="Open Sauce"/>
                <a:cs typeface="Open Sauce"/>
                <a:sym typeface="Open Sauce"/>
              </a:rPr>
              <a:t> Distributed quantum computation, where various nodes collaborate to complete a joint task</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311C4-5F86-1F51-E6C3-06A4ACB3B2C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BAD7EC8-7174-7B29-0EC2-727B7ECB245E}"/>
              </a:ext>
            </a:extLst>
          </p:cNvPr>
          <p:cNvSpPr txBox="1"/>
          <p:nvPr/>
        </p:nvSpPr>
        <p:spPr>
          <a:xfrm>
            <a:off x="2191483" y="812392"/>
            <a:ext cx="13905035" cy="1278602"/>
          </a:xfrm>
          <a:prstGeom prst="rect">
            <a:avLst/>
          </a:prstGeom>
        </p:spPr>
        <p:txBody>
          <a:bodyPr lIns="0" tIns="0" rIns="0" bIns="0" rtlCol="0" anchor="t">
            <a:spAutoFit/>
          </a:bodyPr>
          <a:lstStyle/>
          <a:p>
            <a:pPr algn="ctr">
              <a:lnSpc>
                <a:spcPts val="9787"/>
              </a:lnSpc>
            </a:pPr>
            <a:r>
              <a:rPr lang="en-US" sz="9233" spc="-341" dirty="0">
                <a:solidFill>
                  <a:srgbClr val="000000"/>
                </a:solidFill>
                <a:latin typeface="Open Sauce"/>
                <a:ea typeface="Open Sauce"/>
                <a:cs typeface="Open Sauce"/>
                <a:sym typeface="Open Sauce"/>
              </a:rPr>
              <a:t>Flying qubits</a:t>
            </a:r>
          </a:p>
        </p:txBody>
      </p:sp>
      <p:pic>
        <p:nvPicPr>
          <p:cNvPr id="6152" name="Picture 8" descr="Flying-Qubit Control: Basics, Progress, and Outlook | Advanced Devices &amp;  Instrumentation">
            <a:extLst>
              <a:ext uri="{FF2B5EF4-FFF2-40B4-BE49-F238E27FC236}">
                <a16:creationId xmlns:a16="http://schemas.microsoft.com/office/drawing/2014/main" id="{258D8AB9-9896-5B8B-E555-EFE119FC3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119155"/>
            <a:ext cx="7848600" cy="788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742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7800" y="1729914"/>
            <a:ext cx="4948005" cy="3983144"/>
          </a:xfrm>
          <a:custGeom>
            <a:avLst/>
            <a:gdLst/>
            <a:ahLst/>
            <a:cxnLst/>
            <a:rect l="l" t="t" r="r" b="b"/>
            <a:pathLst>
              <a:path w="4948005" h="3983144">
                <a:moveTo>
                  <a:pt x="0" y="0"/>
                </a:moveTo>
                <a:lnTo>
                  <a:pt x="4948005" y="0"/>
                </a:lnTo>
                <a:lnTo>
                  <a:pt x="4948005" y="3983144"/>
                </a:lnTo>
                <a:lnTo>
                  <a:pt x="0" y="3983144"/>
                </a:lnTo>
                <a:lnTo>
                  <a:pt x="0" y="0"/>
                </a:lnTo>
                <a:close/>
              </a:path>
            </a:pathLst>
          </a:custGeom>
          <a:blipFill>
            <a:blip r:embed="rId2"/>
            <a:stretch>
              <a:fillRect/>
            </a:stretch>
          </a:blipFill>
        </p:spPr>
        <p:txBody>
          <a:bodyPr/>
          <a:lstStyle/>
          <a:p>
            <a:endParaRPr lang="en-US"/>
          </a:p>
        </p:txBody>
      </p:sp>
      <p:sp>
        <p:nvSpPr>
          <p:cNvPr id="3" name="Freeform 3"/>
          <p:cNvSpPr/>
          <p:nvPr/>
        </p:nvSpPr>
        <p:spPr>
          <a:xfrm>
            <a:off x="0" y="5878254"/>
            <a:ext cx="8644600" cy="4408746"/>
          </a:xfrm>
          <a:custGeom>
            <a:avLst/>
            <a:gdLst/>
            <a:ahLst/>
            <a:cxnLst/>
            <a:rect l="l" t="t" r="r" b="b"/>
            <a:pathLst>
              <a:path w="8644600" h="4408746">
                <a:moveTo>
                  <a:pt x="0" y="0"/>
                </a:moveTo>
                <a:lnTo>
                  <a:pt x="8644599" y="0"/>
                </a:lnTo>
                <a:lnTo>
                  <a:pt x="8644599" y="4408746"/>
                </a:lnTo>
                <a:lnTo>
                  <a:pt x="0" y="440874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334932" y="451312"/>
            <a:ext cx="17618136" cy="1278602"/>
          </a:xfrm>
          <a:prstGeom prst="rect">
            <a:avLst/>
          </a:prstGeom>
        </p:spPr>
        <p:txBody>
          <a:bodyPr lIns="0" tIns="0" rIns="0" bIns="0" rtlCol="0" anchor="t">
            <a:spAutoFit/>
          </a:bodyPr>
          <a:lstStyle/>
          <a:p>
            <a:pPr algn="ctr">
              <a:lnSpc>
                <a:spcPts val="9787"/>
              </a:lnSpc>
            </a:pPr>
            <a:r>
              <a:rPr lang="en-US" sz="9233" spc="-341" dirty="0">
                <a:solidFill>
                  <a:srgbClr val="000000"/>
                </a:solidFill>
                <a:latin typeface="Open Sauce"/>
                <a:ea typeface="Open Sauce"/>
                <a:cs typeface="Open Sauce"/>
                <a:sym typeface="Open Sauce"/>
              </a:rPr>
              <a:t>Quantum teleportation</a:t>
            </a:r>
          </a:p>
        </p:txBody>
      </p:sp>
      <p:sp>
        <p:nvSpPr>
          <p:cNvPr id="8" name="Rectangle 3">
            <a:extLst>
              <a:ext uri="{FF2B5EF4-FFF2-40B4-BE49-F238E27FC236}">
                <a16:creationId xmlns:a16="http://schemas.microsoft.com/office/drawing/2014/main" id="{9ECD24EB-6B07-F770-FBC8-5E2D56148F20}"/>
              </a:ext>
            </a:extLst>
          </p:cNvPr>
          <p:cNvSpPr>
            <a:spLocks noChangeArrowheads="1"/>
          </p:cNvSpPr>
          <p:nvPr/>
        </p:nvSpPr>
        <p:spPr bwMode="auto">
          <a:xfrm>
            <a:off x="8487032" y="1987386"/>
            <a:ext cx="9466036" cy="784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rgbClr val="000000"/>
                </a:solidFill>
                <a:effectLst/>
                <a:latin typeface="Arial" panose="020B0604020202020204" pitchFamily="34" charset="0"/>
              </a:rPr>
              <a:t>Quantum teleportation allows the transfer of a qubit’s quantum state from one particle to another without physically moving the qubit.</a:t>
            </a:r>
            <a:br>
              <a:rPr kumimoji="0" lang="en-US" altLang="en-US" sz="2800" b="0" i="0" u="none" strike="noStrike" cap="none" normalizeH="0" baseline="0" dirty="0">
                <a:ln>
                  <a:noFill/>
                </a:ln>
                <a:solidFill>
                  <a:srgbClr val="000000"/>
                </a:solidFill>
                <a:effectLst/>
                <a:latin typeface="Arial" panose="020B0604020202020204" pitchFamily="34" charset="0"/>
              </a:rPr>
            </a:br>
            <a:r>
              <a:rPr kumimoji="0" lang="en-US" altLang="en-US" sz="2800" b="0" i="0" u="none" strike="noStrike" cap="none" normalizeH="0" baseline="0" dirty="0">
                <a:ln>
                  <a:noFill/>
                </a:ln>
                <a:solidFill>
                  <a:srgbClr val="000000"/>
                </a:solidFill>
                <a:effectLst/>
                <a:latin typeface="Arial" panose="020B0604020202020204" pitchFamily="34" charset="0"/>
              </a:rPr>
              <a:t>It works through entanglement between two shared particles and a classical communication channel that carries the results of a measurement.</a:t>
            </a:r>
          </a:p>
          <a:p>
            <a:pPr marR="0" lvl="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000000"/>
                </a:solidFill>
                <a:effectLst/>
                <a:latin typeface="Arial" panose="020B0604020202020204" pitchFamily="34" charset="0"/>
              </a:rPr>
            </a:br>
            <a:r>
              <a:rPr kumimoji="0" lang="en-US" altLang="en-US" sz="2800" b="0" i="0" u="none" strike="noStrike" cap="none" normalizeH="0" baseline="0" dirty="0">
                <a:ln>
                  <a:noFill/>
                </a:ln>
                <a:solidFill>
                  <a:srgbClr val="000000"/>
                </a:solidFill>
                <a:effectLst/>
                <a:latin typeface="Arial" panose="020B0604020202020204" pitchFamily="34" charset="0"/>
              </a:rPr>
              <a:t>The process requires three key elements:</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rgbClr val="000000"/>
                </a:solidFill>
                <a:effectLst/>
                <a:latin typeface="Arial" panose="020B0604020202020204" pitchFamily="34" charset="0"/>
              </a:rPr>
              <a:t>Shared entanglement between the sender (Alice) and the receiver (Bob).</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rgbClr val="000000"/>
                </a:solidFill>
                <a:effectLst/>
                <a:latin typeface="Arial" panose="020B0604020202020204" pitchFamily="34" charset="0"/>
              </a:rPr>
              <a:t>A joint measurement on the original qubit and Alice’s half of the entangled pair.</a:t>
            </a:r>
          </a:p>
          <a:p>
            <a:pPr marL="342900" marR="0" lvl="0" indent="-3429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800" b="0" i="0" u="none" strike="noStrike" cap="none" normalizeH="0" baseline="0" dirty="0">
                <a:ln>
                  <a:noFill/>
                </a:ln>
                <a:solidFill>
                  <a:srgbClr val="000000"/>
                </a:solidFill>
                <a:effectLst/>
                <a:latin typeface="Arial" panose="020B0604020202020204" pitchFamily="34" charset="0"/>
              </a:rPr>
              <a:t>Classical communication so that Bob can apply a correction and reconstruct the original state.</a:t>
            </a:r>
          </a:p>
          <a:p>
            <a:pPr marR="0" lvl="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000000"/>
                </a:solidFill>
                <a:effectLst/>
                <a:latin typeface="Arial" panose="020B0604020202020204" pitchFamily="34" charset="0"/>
              </a:rPr>
            </a:br>
            <a:r>
              <a:rPr kumimoji="0" lang="en-US" altLang="en-US" sz="2800" b="0" i="0" u="none" strike="noStrike" cap="none" normalizeH="0" baseline="0" dirty="0">
                <a:ln>
                  <a:noFill/>
                </a:ln>
                <a:solidFill>
                  <a:srgbClr val="000000"/>
                </a:solidFill>
                <a:effectLst/>
                <a:latin typeface="Arial" panose="020B0604020202020204" pitchFamily="34" charset="0"/>
              </a:rPr>
              <a:t>In this way, quantum information is effectively “moved” without the particle itself traveling, preserving the coherence of the system.</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95400" y="5175761"/>
            <a:ext cx="7848600" cy="4741828"/>
          </a:xfrm>
          <a:custGeom>
            <a:avLst/>
            <a:gdLst/>
            <a:ahLst/>
            <a:cxnLst/>
            <a:rect l="l" t="t" r="r" b="b"/>
            <a:pathLst>
              <a:path w="6977814" h="4150596">
                <a:moveTo>
                  <a:pt x="0" y="0"/>
                </a:moveTo>
                <a:lnTo>
                  <a:pt x="6977814" y="0"/>
                </a:lnTo>
                <a:lnTo>
                  <a:pt x="6977814" y="4150596"/>
                </a:lnTo>
                <a:lnTo>
                  <a:pt x="0" y="4150596"/>
                </a:lnTo>
                <a:lnTo>
                  <a:pt x="0" y="0"/>
                </a:lnTo>
                <a:close/>
              </a:path>
            </a:pathLst>
          </a:custGeom>
          <a:blipFill>
            <a:blip r:embed="rId2"/>
            <a:stretch>
              <a:fillRect/>
            </a:stretch>
          </a:blipFill>
        </p:spPr>
        <p:txBody>
          <a:bodyPr/>
          <a:lstStyle/>
          <a:p>
            <a:endParaRPr lang="en-US"/>
          </a:p>
        </p:txBody>
      </p:sp>
      <p:sp>
        <p:nvSpPr>
          <p:cNvPr id="3" name="Freeform 3"/>
          <p:cNvSpPr/>
          <p:nvPr/>
        </p:nvSpPr>
        <p:spPr>
          <a:xfrm>
            <a:off x="10765946" y="5175761"/>
            <a:ext cx="4474053" cy="4559134"/>
          </a:xfrm>
          <a:custGeom>
            <a:avLst/>
            <a:gdLst/>
            <a:ahLst/>
            <a:cxnLst/>
            <a:rect l="l" t="t" r="r" b="b"/>
            <a:pathLst>
              <a:path w="3785208" h="3785208">
                <a:moveTo>
                  <a:pt x="0" y="0"/>
                </a:moveTo>
                <a:lnTo>
                  <a:pt x="3785208" y="0"/>
                </a:lnTo>
                <a:lnTo>
                  <a:pt x="3785208" y="3785208"/>
                </a:lnTo>
                <a:lnTo>
                  <a:pt x="0" y="378520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764523"/>
            <a:ext cx="16605296" cy="1288175"/>
          </a:xfrm>
          <a:prstGeom prst="rect">
            <a:avLst/>
          </a:prstGeom>
        </p:spPr>
        <p:txBody>
          <a:bodyPr lIns="0" tIns="0" rIns="0" bIns="0" rtlCol="0" anchor="t">
            <a:spAutoFit/>
          </a:bodyPr>
          <a:lstStyle/>
          <a:p>
            <a:pPr algn="ctr">
              <a:lnSpc>
                <a:spcPts val="10489"/>
              </a:lnSpc>
            </a:pPr>
            <a:r>
              <a:rPr lang="en-US" sz="8068" spc="-298" dirty="0">
                <a:solidFill>
                  <a:srgbClr val="000000"/>
                </a:solidFill>
                <a:latin typeface="Open Sauce"/>
                <a:ea typeface="Open Sauce"/>
                <a:cs typeface="Open Sauce"/>
                <a:sym typeface="Open Sauce"/>
              </a:rPr>
              <a:t>State of the art of DQC</a:t>
            </a:r>
          </a:p>
        </p:txBody>
      </p:sp>
      <p:sp>
        <p:nvSpPr>
          <p:cNvPr id="5" name="TextBox 5"/>
          <p:cNvSpPr txBox="1"/>
          <p:nvPr/>
        </p:nvSpPr>
        <p:spPr>
          <a:xfrm>
            <a:off x="438150" y="2459426"/>
            <a:ext cx="16973550" cy="2309607"/>
          </a:xfrm>
          <a:prstGeom prst="rect">
            <a:avLst/>
          </a:prstGeom>
        </p:spPr>
        <p:txBody>
          <a:bodyPr lIns="0" tIns="0" rIns="0" bIns="0" rtlCol="0" anchor="t">
            <a:spAutoFit/>
          </a:bodyPr>
          <a:lstStyle/>
          <a:p>
            <a:pPr algn="just">
              <a:lnSpc>
                <a:spcPts val="2600"/>
              </a:lnSpc>
              <a:spcBef>
                <a:spcPct val="0"/>
              </a:spcBef>
            </a:pPr>
            <a:r>
              <a:rPr lang="en-US" sz="2000" spc="-74" dirty="0">
                <a:solidFill>
                  <a:srgbClr val="000000"/>
                </a:solidFill>
                <a:latin typeface="Open Sauce"/>
                <a:ea typeface="Open Sauce"/>
                <a:cs typeface="Open Sauce"/>
                <a:sym typeface="Open Sauce"/>
              </a:rPr>
              <a:t>Distributed Quantum Computing is a young field.</a:t>
            </a:r>
          </a:p>
          <a:p>
            <a:pPr algn="just">
              <a:lnSpc>
                <a:spcPts val="2600"/>
              </a:lnSpc>
              <a:spcBef>
                <a:spcPct val="0"/>
              </a:spcBef>
            </a:pPr>
            <a:r>
              <a:rPr lang="en-US" sz="2000" spc="-74" dirty="0">
                <a:solidFill>
                  <a:srgbClr val="000000"/>
                </a:solidFill>
                <a:latin typeface="Open Sauce"/>
                <a:ea typeface="Open Sauce"/>
                <a:cs typeface="Open Sauce"/>
                <a:sym typeface="Open Sauce"/>
              </a:rPr>
              <a:t>The first theoretical works appeared around 2018, and today we’re reaching the point of seeing experimental demonstrations of distribution.</a:t>
            </a:r>
          </a:p>
          <a:p>
            <a:pPr algn="just">
              <a:lnSpc>
                <a:spcPts val="2600"/>
              </a:lnSpc>
              <a:spcBef>
                <a:spcPct val="0"/>
              </a:spcBef>
            </a:pPr>
            <a:endParaRPr lang="en-US" sz="2000" spc="-74" dirty="0">
              <a:solidFill>
                <a:srgbClr val="000000"/>
              </a:solidFill>
              <a:latin typeface="Open Sauce"/>
              <a:ea typeface="Open Sauce"/>
              <a:cs typeface="Open Sauce"/>
              <a:sym typeface="Open Sauce"/>
            </a:endParaRPr>
          </a:p>
          <a:p>
            <a:pPr marL="431801" lvl="1" indent="-215900" algn="just">
              <a:lnSpc>
                <a:spcPts val="2600"/>
              </a:lnSpc>
              <a:buFont typeface="Arial"/>
              <a:buChar char="•"/>
            </a:pPr>
            <a:r>
              <a:rPr lang="en-US" sz="2000" spc="-74" dirty="0">
                <a:solidFill>
                  <a:srgbClr val="000000"/>
                </a:solidFill>
                <a:latin typeface="Open Sauce"/>
                <a:ea typeface="Open Sauce"/>
                <a:cs typeface="Open Sauce"/>
                <a:sym typeface="Open Sauce"/>
              </a:rPr>
              <a:t>A year ago Xanadu announced Aurora, the first distributed quantum computer (yet to be made publicly available).</a:t>
            </a:r>
          </a:p>
          <a:p>
            <a:pPr marL="431801" lvl="1" indent="-215900" algn="just">
              <a:lnSpc>
                <a:spcPts val="2600"/>
              </a:lnSpc>
              <a:buFont typeface="Arial"/>
              <a:buChar char="•"/>
            </a:pPr>
            <a:r>
              <a:rPr lang="en-US" sz="2000" spc="-74" dirty="0">
                <a:solidFill>
                  <a:srgbClr val="000000"/>
                </a:solidFill>
                <a:latin typeface="Open Sauce"/>
                <a:ea typeface="Open Sauce"/>
                <a:cs typeface="Open Sauce"/>
                <a:sym typeface="Open Sauce"/>
              </a:rPr>
              <a:t>A group at the University of Oxford achieve a teleportation amongst two nodes, a modest but significative step towards ”real” DQC.</a:t>
            </a:r>
          </a:p>
          <a:p>
            <a:pPr algn="just">
              <a:lnSpc>
                <a:spcPts val="2600"/>
              </a:lnSpc>
              <a:spcBef>
                <a:spcPct val="0"/>
              </a:spcBef>
            </a:pPr>
            <a:endParaRPr lang="en-US" sz="2000" spc="-74" dirty="0">
              <a:solidFill>
                <a:srgbClr val="000000"/>
              </a:solidFill>
              <a:latin typeface="Open Sauce"/>
              <a:ea typeface="Open Sauce"/>
              <a:cs typeface="Open Sauce"/>
              <a:sym typeface="Open Sauce"/>
            </a:endParaRPr>
          </a:p>
          <a:p>
            <a:pPr algn="just">
              <a:lnSpc>
                <a:spcPts val="2600"/>
              </a:lnSpc>
              <a:spcBef>
                <a:spcPct val="0"/>
              </a:spcBef>
            </a:pPr>
            <a:r>
              <a:rPr lang="en-US" sz="2000" spc="-74" dirty="0">
                <a:solidFill>
                  <a:srgbClr val="000000"/>
                </a:solidFill>
                <a:latin typeface="Open Sauce"/>
                <a:ea typeface="Open Sauce"/>
                <a:cs typeface="Open Sauce"/>
                <a:sym typeface="Open Sauce"/>
              </a:rPr>
              <a:t>In just seven year, the field has moved from theory to experimental demonstrations of quantum distribution.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TotalTime>
  <Words>1678</Words>
  <Application>Microsoft Macintosh PowerPoint</Application>
  <PresentationFormat>Custom</PresentationFormat>
  <Paragraphs>161</Paragraphs>
  <Slides>27</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Open Sauce Light</vt:lpstr>
      <vt:lpstr>Black Mango</vt:lpstr>
      <vt:lpstr>Open Sauce</vt:lpstr>
      <vt:lpstr>Calibri</vt:lpstr>
      <vt:lpstr>Open Sauce Bold</vt:lpstr>
      <vt:lpstr>Neue Einstellung</vt:lpstr>
      <vt:lpstr>Arial</vt:lpstr>
      <vt:lpstr>Black Mango Bold</vt:lpstr>
      <vt:lpstr>JUST Sans Ultra-Bold</vt:lpstr>
      <vt:lpstr>Neue Einstellung Bold</vt:lpstr>
      <vt:lpstr>JUST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Distribuyendo Computación Cuántica, la próxima frontera</dc:title>
  <cp:lastModifiedBy>Maria Gragera-Garces</cp:lastModifiedBy>
  <cp:revision>3</cp:revision>
  <dcterms:created xsi:type="dcterms:W3CDTF">2006-08-16T00:00:00Z</dcterms:created>
  <dcterms:modified xsi:type="dcterms:W3CDTF">2025-11-11T16:39:27Z</dcterms:modified>
  <dc:identifier>DAG13nonJO8</dc:identifier>
</cp:coreProperties>
</file>